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30047"/>
          <c:y val="0.01598"/>
          <c:w val="0.64977"/>
          <c:h val="0.912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customers, % (bar lengths traced from the original; exact values not published)</c:v>
                </c:pt>
              </c:strCache>
            </c:strRef>
          </c:tx>
          <c:spPr>
            <a:solidFill>
              <a:srgbClr val="CDBFEE"/>
            </a:solidFill>
            <a:ln>
              <a:noFill/>
            </a:ln>
          </c:spPr>
          <c:dPt>
            <c:idx val="0"/>
            <c:spPr>
              <a:solidFill>
                <a:srgbClr val="8034BF"/>
              </a:solidFill>
            </c:spPr>
          </c:dPt>
          <c:cat>
            <c:strRef>
              <c:f>Sheet1!$A$2:$A$12</c:f>
              <c:strCache>
                <c:ptCount val="11"/>
                <c:pt idx="0">
                  <c:v>Tech</c:v>
                </c:pt>
                <c:pt idx="1">
                  <c:v>Media</c:v>
                </c:pt>
                <c:pt idx="2">
                  <c:v>Travel</c:v>
                </c:pt>
                <c:pt idx="3">
                  <c:v>Client Services</c:v>
                </c:pt>
                <c:pt idx="4">
                  <c:v>Ecommerce</c:v>
                </c:pt>
                <c:pt idx="5">
                  <c:v>Cons. goods</c:v>
                </c:pt>
                <c:pt idx="6">
                  <c:v>Education</c:v>
                </c:pt>
                <c:pt idx="7">
                  <c:v>Finance</c:v>
                </c:pt>
                <c:pt idx="8">
                  <c:v>Real estate</c:v>
                </c:pt>
                <c:pt idx="9">
                  <c:v>Logistics</c:v>
                </c:pt>
                <c:pt idx="10">
                  <c:v>Other</c:v>
                </c:pt>
              </c:strCache>
            </c:strRef>
          </c:cat>
          <c:val>
            <c:numRef>
              <c:f>Sheet1!$B$2:$B$12</c:f>
              <c:numCache>
                <c:formatCode>0.0"%"</c:formatCode>
                <c:ptCount val="11"/>
                <c:pt idx="0">
                  <c:v>35.8</c:v>
                </c:pt>
                <c:pt idx="1">
                  <c:v>6.2</c:v>
                </c:pt>
                <c:pt idx="2">
                  <c:v>5.9</c:v>
                </c:pt>
                <c:pt idx="3">
                  <c:v>5.9</c:v>
                </c:pt>
                <c:pt idx="4">
                  <c:v>5.7</c:v>
                </c:pt>
                <c:pt idx="5">
                  <c:v>5.4</c:v>
                </c:pt>
                <c:pt idx="6">
                  <c:v>5.4</c:v>
                </c:pt>
                <c:pt idx="7">
                  <c:v>5.1</c:v>
                </c:pt>
                <c:pt idx="8">
                  <c:v>4.2</c:v>
                </c:pt>
                <c:pt idx="9">
                  <c:v>4.1</c:v>
                </c:pt>
                <c:pt idx="10">
                  <c:v>15.7</c:v>
                </c:pt>
              </c:numCache>
            </c:numRef>
          </c:val>
        </c:ser>
        <c:gapWidth val="169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919">
                <a:solidFill>
                  <a:srgbClr val="5B5D63"/>
                </a:solidFill>
                <a:latin typeface="Inter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9.999"/>
          <c:min val="0.0"/>
        </c:scaling>
        <c:delete val="0"/>
        <c:axPos val="b"/>
        <c:majorGridlines>
          <c:spPr>
            <a:ln w="9525">
              <a:solidFill>
                <a:srgbClr val="DBDBDB"/>
              </a:solidFill>
              <a:prstDash val="sysDash"/>
            </a:ln>
          </c:spPr>
        </c:majorGridlines>
        <c:numFmt formatCode="0&quot;%&quot;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10">
                <a:solidFill>
                  <a:srgbClr val="5B5D63"/>
                </a:solidFill>
                <a:latin typeface="Inter"/>
              </a:defRPr>
            </a:pPr>
          </a:p>
        </c:txPr>
        <c:crossAx val="-2068027336"/>
        <c:crosses val="autoZero"/>
        <c:majorUnit val="1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30047"/>
          <c:y val="0.00672"/>
          <c:w val="0.64977"/>
          <c:h val="0.9134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customers, % (bar lengths traced from the original; exact values not published)</c:v>
                </c:pt>
              </c:strCache>
            </c:strRef>
          </c:tx>
          <c:spPr>
            <a:solidFill>
              <a:srgbClr val="CDBFEE"/>
            </a:solidFill>
            <a:ln>
              <a:noFill/>
            </a:ln>
          </c:spPr>
          <c:dPt>
            <c:idx val="0"/>
            <c:spPr>
              <a:solidFill>
                <a:srgbClr val="8034BF"/>
              </a:solidFill>
            </c:spPr>
          </c:dPt>
          <c:cat>
            <c:strRef>
              <c:f>Sheet1!$A$2:$A$10</c:f>
              <c:strCache>
                <c:ptCount val="9"/>
                <c:pt idx="0">
                  <c:v>Customer Support</c:v>
                </c:pt>
                <c:pt idx="1">
                  <c:v>Client Services</c:v>
                </c:pt>
                <c:pt idx="2">
                  <c:v>IT</c:v>
                </c:pt>
                <c:pt idx="3">
                  <c:v>Operations</c:v>
                </c:pt>
                <c:pt idx="4">
                  <c:v>Sales</c:v>
                </c:pt>
                <c:pt idx="5">
                  <c:v>Admin., HR, Legal</c:v>
                </c:pt>
                <c:pt idx="6">
                  <c:v>Marketing</c:v>
                </c:pt>
                <c:pt idx="7">
                  <c:v>Product &amp; eng.</c:v>
                </c:pt>
                <c:pt idx="8">
                  <c:v>Other</c:v>
                </c:pt>
              </c:strCache>
            </c:strRef>
          </c:cat>
          <c:val>
            <c:numRef>
              <c:f>Sheet1!$B$2:$B$10</c:f>
              <c:numCache>
                <c:formatCode>0.0"%"</c:formatCode>
                <c:ptCount val="9"/>
                <c:pt idx="0">
                  <c:v>19.6</c:v>
                </c:pt>
                <c:pt idx="1">
                  <c:v>14.4</c:v>
                </c:pt>
                <c:pt idx="2">
                  <c:v>13.1</c:v>
                </c:pt>
                <c:pt idx="3">
                  <c:v>12.8</c:v>
                </c:pt>
                <c:pt idx="4">
                  <c:v>10.3</c:v>
                </c:pt>
                <c:pt idx="5">
                  <c:v>8.9</c:v>
                </c:pt>
                <c:pt idx="6">
                  <c:v>6.0</c:v>
                </c:pt>
                <c:pt idx="7">
                  <c:v>3.8</c:v>
                </c:pt>
                <c:pt idx="8">
                  <c:v>11.1</c:v>
                </c:pt>
              </c:numCache>
            </c:numRef>
          </c:val>
        </c:ser>
        <c:gapWidth val="169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919">
                <a:solidFill>
                  <a:srgbClr val="5B5D63"/>
                </a:solidFill>
                <a:latin typeface="Inter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9.999"/>
          <c:min val="0.0"/>
        </c:scaling>
        <c:delete val="0"/>
        <c:axPos val="b"/>
        <c:majorGridlines>
          <c:spPr>
            <a:ln w="9525">
              <a:solidFill>
                <a:srgbClr val="DBDBDB"/>
              </a:solidFill>
              <a:prstDash val="sysDash"/>
            </a:ln>
          </c:spPr>
        </c:majorGridlines>
        <c:numFmt formatCode="0&quot;%&quot;" sourceLinked="0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10">
                <a:solidFill>
                  <a:srgbClr val="5B5D63"/>
                </a:solidFill>
                <a:latin typeface="Inter"/>
              </a:defRPr>
            </a:pPr>
          </a:p>
        </c:txPr>
        <c:crossAx val="-2068027336"/>
        <c:crosses val="autoZero"/>
        <c:majorUnit val="1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723"/>
          <c:y val="0.04712"/>
          <c:w val="0.98553"/>
          <c:h val="0.9133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ARR: bar height relative to the last bar (shape traced from the original; values not published)</c:v>
                </c:pt>
              </c:strCache>
            </c:strRef>
          </c:tx>
          <c:spPr>
            <a:solidFill>
              <a:srgbClr val="C2B7D5"/>
            </a:solidFill>
            <a:ln>
              <a:noFill/>
            </a:ln>
          </c:spPr>
          <c:dPt>
            <c:idx val="39"/>
            <c:spPr>
              <a:solidFill>
                <a:srgbClr val="DEE948"/>
              </a:solidFill>
            </c:spPr>
          </c:dPt>
          <c:cat>
            <c:strRef>
              <c:f>Sheet1!$A$2:$A$41</c:f>
              <c:strCache>
                <c:ptCount val="40"/>
                <c:pt idx="0">
                  <c:v>Period 1</c:v>
                </c:pt>
                <c:pt idx="1">
                  <c:v>Period 2</c:v>
                </c:pt>
                <c:pt idx="2">
                  <c:v>Period 3</c:v>
                </c:pt>
                <c:pt idx="3">
                  <c:v>Period 4</c:v>
                </c:pt>
                <c:pt idx="4">
                  <c:v>Period 5</c:v>
                </c:pt>
                <c:pt idx="5">
                  <c:v>Period 6</c:v>
                </c:pt>
                <c:pt idx="6">
                  <c:v>Period 7</c:v>
                </c:pt>
                <c:pt idx="7">
                  <c:v>Period 8</c:v>
                </c:pt>
                <c:pt idx="8">
                  <c:v>Period 9</c:v>
                </c:pt>
                <c:pt idx="9">
                  <c:v>Period 10</c:v>
                </c:pt>
                <c:pt idx="10">
                  <c:v>Period 11</c:v>
                </c:pt>
                <c:pt idx="11">
                  <c:v>Period 12</c:v>
                </c:pt>
                <c:pt idx="12">
                  <c:v>Period 13</c:v>
                </c:pt>
                <c:pt idx="13">
                  <c:v>Period 14</c:v>
                </c:pt>
                <c:pt idx="14">
                  <c:v>Period 15</c:v>
                </c:pt>
                <c:pt idx="15">
                  <c:v>Period 16</c:v>
                </c:pt>
                <c:pt idx="16">
                  <c:v>Period 17</c:v>
                </c:pt>
                <c:pt idx="17">
                  <c:v>Period 18</c:v>
                </c:pt>
                <c:pt idx="18">
                  <c:v>Period 19</c:v>
                </c:pt>
                <c:pt idx="19">
                  <c:v>Period 20</c:v>
                </c:pt>
                <c:pt idx="20">
                  <c:v>Period 21</c:v>
                </c:pt>
                <c:pt idx="21">
                  <c:v>Period 22</c:v>
                </c:pt>
                <c:pt idx="22">
                  <c:v>Period 23</c:v>
                </c:pt>
                <c:pt idx="23">
                  <c:v>Period 24</c:v>
                </c:pt>
                <c:pt idx="24">
                  <c:v>Period 25</c:v>
                </c:pt>
                <c:pt idx="25">
                  <c:v>Period 26</c:v>
                </c:pt>
                <c:pt idx="26">
                  <c:v>Period 27</c:v>
                </c:pt>
                <c:pt idx="27">
                  <c:v>Period 28</c:v>
                </c:pt>
                <c:pt idx="28">
                  <c:v>Period 29</c:v>
                </c:pt>
                <c:pt idx="29">
                  <c:v>Period 30</c:v>
                </c:pt>
                <c:pt idx="30">
                  <c:v>Period 31</c:v>
                </c:pt>
                <c:pt idx="31">
                  <c:v>Period 32</c:v>
                </c:pt>
                <c:pt idx="32">
                  <c:v>Period 33</c:v>
                </c:pt>
                <c:pt idx="33">
                  <c:v>Period 34</c:v>
                </c:pt>
                <c:pt idx="34">
                  <c:v>Period 35</c:v>
                </c:pt>
                <c:pt idx="35">
                  <c:v>Period 36</c:v>
                </c:pt>
                <c:pt idx="36">
                  <c:v>Period 37</c:v>
                </c:pt>
                <c:pt idx="37">
                  <c:v>Period 38</c:v>
                </c:pt>
                <c:pt idx="38">
                  <c:v>Period 39</c:v>
                </c:pt>
                <c:pt idx="39">
                  <c:v>Period 40</c:v>
                </c:pt>
              </c:strCache>
            </c:strRef>
          </c:cat>
          <c:val>
            <c:numRef>
              <c:f>Sheet1!$B$2:$B$41</c:f>
              <c:numCache>
                <c:formatCode>0.00</c:formatCode>
                <c:ptCount val="40"/>
                <c:pt idx="0">
                  <c:v>0.0038</c:v>
                </c:pt>
                <c:pt idx="1">
                  <c:v>0.0096</c:v>
                </c:pt>
                <c:pt idx="2">
                  <c:v>0.0096</c:v>
                </c:pt>
                <c:pt idx="3">
                  <c:v>0.0154</c:v>
                </c:pt>
                <c:pt idx="4">
                  <c:v>0.0231</c:v>
                </c:pt>
                <c:pt idx="5">
                  <c:v>0.0231</c:v>
                </c:pt>
                <c:pt idx="6">
                  <c:v>0.0288</c:v>
                </c:pt>
                <c:pt idx="7">
                  <c:v>0.0327</c:v>
                </c:pt>
                <c:pt idx="8">
                  <c:v>0.0404</c:v>
                </c:pt>
                <c:pt idx="9">
                  <c:v>0.0481</c:v>
                </c:pt>
                <c:pt idx="10">
                  <c:v>0.0538</c:v>
                </c:pt>
                <c:pt idx="11">
                  <c:v>0.0654</c:v>
                </c:pt>
                <c:pt idx="12">
                  <c:v>0.0712</c:v>
                </c:pt>
                <c:pt idx="13">
                  <c:v>0.0846</c:v>
                </c:pt>
                <c:pt idx="14">
                  <c:v>0.1</c:v>
                </c:pt>
                <c:pt idx="15">
                  <c:v>0.1077</c:v>
                </c:pt>
                <c:pt idx="16">
                  <c:v>0.1231</c:v>
                </c:pt>
                <c:pt idx="17">
                  <c:v>0.1327</c:v>
                </c:pt>
                <c:pt idx="18">
                  <c:v>0.1462</c:v>
                </c:pt>
                <c:pt idx="19">
                  <c:v>0.1615</c:v>
                </c:pt>
                <c:pt idx="20">
                  <c:v>0.1788</c:v>
                </c:pt>
                <c:pt idx="21">
                  <c:v>0.1962</c:v>
                </c:pt>
                <c:pt idx="22">
                  <c:v>0.2173</c:v>
                </c:pt>
                <c:pt idx="23">
                  <c:v>0.2365</c:v>
                </c:pt>
                <c:pt idx="24">
                  <c:v>0.2577</c:v>
                </c:pt>
                <c:pt idx="25">
                  <c:v>0.2827</c:v>
                </c:pt>
                <c:pt idx="26">
                  <c:v>0.3038</c:v>
                </c:pt>
                <c:pt idx="27">
                  <c:v>0.3192</c:v>
                </c:pt>
                <c:pt idx="28">
                  <c:v>0.3615</c:v>
                </c:pt>
                <c:pt idx="29">
                  <c:v>0.4058</c:v>
                </c:pt>
                <c:pt idx="30">
                  <c:v>0.4308</c:v>
                </c:pt>
                <c:pt idx="31">
                  <c:v>0.4654</c:v>
                </c:pt>
                <c:pt idx="32">
                  <c:v>0.5115</c:v>
                </c:pt>
                <c:pt idx="33">
                  <c:v>0.5462</c:v>
                </c:pt>
                <c:pt idx="34">
                  <c:v>0.6</c:v>
                </c:pt>
                <c:pt idx="35">
                  <c:v>0.6712</c:v>
                </c:pt>
                <c:pt idx="36">
                  <c:v>0.7308</c:v>
                </c:pt>
                <c:pt idx="37">
                  <c:v>0.8038</c:v>
                </c:pt>
                <c:pt idx="38">
                  <c:v>0.9096</c:v>
                </c:pt>
                <c:pt idx="39">
                  <c:v>0.9981</c:v>
                </c:pt>
              </c:numCache>
            </c:numRef>
          </c:val>
        </c:ser>
        <c:gapWidth val="5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 w="11430">
            <a:solidFill>
              <a:srgbClr val="8D7996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  <c:min val="0.0"/>
        </c:scaling>
        <c:delete val="0"/>
        <c:axPos val="l"/>
        <c:majorTickMark val="none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1423"/>
          <c:y val="0.05576"/>
          <c:w val="0.97155"/>
          <c:h val="0.905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Reference line (solid line of the original; unlabelled)</c:v>
                </c:pt>
              </c:strCache>
            </c:strRef>
          </c:tx>
          <c:spPr>
            <a:noFill/>
            <a:ln w="11430" cap="rnd">
              <a:solidFill>
                <a:srgbClr val="8D7996"/>
              </a:solidFill>
              <a:round/>
            </a:ln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Period 1</c:v>
                </c:pt>
                <c:pt idx="1">
                  <c:v>Period 2</c:v>
                </c:pt>
                <c:pt idx="2">
                  <c:v>Period 3</c:v>
                </c:pt>
                <c:pt idx="3">
                  <c:v>Period 4</c:v>
                </c:pt>
                <c:pt idx="4">
                  <c:v>Period 5</c:v>
                </c:pt>
                <c:pt idx="5">
                  <c:v>Period 6</c:v>
                </c:pt>
                <c:pt idx="6">
                  <c:v>Period 7</c:v>
                </c:pt>
                <c:pt idx="7">
                  <c:v>Period 8</c:v>
                </c:pt>
                <c:pt idx="8">
                  <c:v>Period 9</c:v>
                </c:pt>
                <c:pt idx="9">
                  <c:v>Period 10</c:v>
                </c:pt>
                <c:pt idx="10">
                  <c:v>Period 11</c:v>
                </c:pt>
                <c:pt idx="11">
                  <c:v>Period 12</c:v>
                </c:pt>
                <c:pt idx="12">
                  <c:v>Period 13</c:v>
                </c:pt>
                <c:pt idx="13">
                  <c:v>Period 14</c:v>
                </c:pt>
                <c:pt idx="14">
                  <c:v>Period 15</c:v>
                </c:pt>
                <c:pt idx="15">
                  <c:v>Period 16</c:v>
                </c:pt>
                <c:pt idx="16">
                  <c:v>Period 17</c:v>
                </c:pt>
                <c:pt idx="17">
                  <c:v>Period 18</c:v>
                </c:pt>
                <c:pt idx="18">
                  <c:v>Period 19</c:v>
                </c:pt>
                <c:pt idx="19">
                  <c:v>Period 20</c:v>
                </c:pt>
                <c:pt idx="20">
                  <c:v>Period 21</c:v>
                </c:pt>
                <c:pt idx="21">
                  <c:v>Period 22</c:v>
                </c:pt>
                <c:pt idx="22">
                  <c:v>Period 23</c:v>
                </c:pt>
                <c:pt idx="23">
                  <c:v>Period 24</c:v>
                </c:pt>
                <c:pt idx="24">
                  <c:v>Period 25</c:v>
                </c:pt>
                <c:pt idx="25">
                  <c:v>Period 26</c:v>
                </c:pt>
                <c:pt idx="26">
                  <c:v>Period 27</c:v>
                </c:pt>
                <c:pt idx="27">
                  <c:v>Period 28</c:v>
                </c:pt>
                <c:pt idx="28">
                  <c:v>Period 29</c:v>
                </c:pt>
                <c:pt idx="29">
                  <c:v>Period 30</c:v>
                </c:pt>
                <c:pt idx="30">
                  <c:v>Period 31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241</c:v>
                </c:pt>
                <c:pt idx="1">
                  <c:v>241</c:v>
                </c:pt>
                <c:pt idx="2">
                  <c:v>241</c:v>
                </c:pt>
                <c:pt idx="3">
                  <c:v>241</c:v>
                </c:pt>
                <c:pt idx="4">
                  <c:v>241</c:v>
                </c:pt>
                <c:pt idx="5">
                  <c:v>241</c:v>
                </c:pt>
                <c:pt idx="6">
                  <c:v>241</c:v>
                </c:pt>
                <c:pt idx="7">
                  <c:v>241</c:v>
                </c:pt>
                <c:pt idx="8">
                  <c:v>241</c:v>
                </c:pt>
                <c:pt idx="9">
                  <c:v>241</c:v>
                </c:pt>
                <c:pt idx="10">
                  <c:v>241</c:v>
                </c:pt>
                <c:pt idx="11">
                  <c:v>241</c:v>
                </c:pt>
                <c:pt idx="12">
                  <c:v>241</c:v>
                </c:pt>
                <c:pt idx="13">
                  <c:v>241</c:v>
                </c:pt>
                <c:pt idx="14">
                  <c:v>241</c:v>
                </c:pt>
                <c:pt idx="15">
                  <c:v>241</c:v>
                </c:pt>
                <c:pt idx="16">
                  <c:v>241</c:v>
                </c:pt>
                <c:pt idx="17">
                  <c:v>241</c:v>
                </c:pt>
                <c:pt idx="18">
                  <c:v>241</c:v>
                </c:pt>
                <c:pt idx="19">
                  <c:v>241</c:v>
                </c:pt>
                <c:pt idx="20">
                  <c:v>241</c:v>
                </c:pt>
                <c:pt idx="21">
                  <c:v>241</c:v>
                </c:pt>
                <c:pt idx="22">
                  <c:v>241</c:v>
                </c:pt>
                <c:pt idx="23">
                  <c:v>241</c:v>
                </c:pt>
                <c:pt idx="24">
                  <c:v>241</c:v>
                </c:pt>
                <c:pt idx="25">
                  <c:v>241</c:v>
                </c:pt>
                <c:pt idx="26">
                  <c:v>241</c:v>
                </c:pt>
                <c:pt idx="27">
                  <c:v>241</c:v>
                </c:pt>
                <c:pt idx="28">
                  <c:v>241</c:v>
                </c:pt>
                <c:pt idx="29">
                  <c:v>241</c:v>
                </c:pt>
                <c:pt idx="30">
                  <c:v>241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Logo churn (shape traced; values not published)</c:v>
                </c:pt>
              </c:strCache>
            </c:strRef>
          </c:tx>
          <c:spPr>
            <a:noFill/>
            <a:ln w="24130" cap="rnd">
              <a:solidFill>
                <a:srgbClr val="B98AF0"/>
              </a:solidFill>
              <a:round/>
            </a:ln>
          </c:spPr>
          <c:marker>
            <c:symbol val="none"/>
          </c:marker>
          <c:dPt>
            <c:idx val="30"/>
            <c:marker>
              <c:symbol val="circle"/>
              <c:size val="6"/>
              <c:spPr>
                <a:solidFill>
                  <a:srgbClr val="B98AF0"/>
                </a:solidFill>
                <a:ln w="9525">
                  <a:solidFill>
                    <a:srgbClr val="B98AF0"/>
                  </a:solidFill>
                </a:ln>
              </c:spPr>
            </c:marker>
          </c:dPt>
          <c:cat>
            <c:strRef>
              <c:f>Sheet1!$A$2:$A$32</c:f>
              <c:strCache>
                <c:ptCount val="31"/>
                <c:pt idx="0">
                  <c:v>Period 1</c:v>
                </c:pt>
                <c:pt idx="1">
                  <c:v>Period 2</c:v>
                </c:pt>
                <c:pt idx="2">
                  <c:v>Period 3</c:v>
                </c:pt>
                <c:pt idx="3">
                  <c:v>Period 4</c:v>
                </c:pt>
                <c:pt idx="4">
                  <c:v>Period 5</c:v>
                </c:pt>
                <c:pt idx="5">
                  <c:v>Period 6</c:v>
                </c:pt>
                <c:pt idx="6">
                  <c:v>Period 7</c:v>
                </c:pt>
                <c:pt idx="7">
                  <c:v>Period 8</c:v>
                </c:pt>
                <c:pt idx="8">
                  <c:v>Period 9</c:v>
                </c:pt>
                <c:pt idx="9">
                  <c:v>Period 10</c:v>
                </c:pt>
                <c:pt idx="10">
                  <c:v>Period 11</c:v>
                </c:pt>
                <c:pt idx="11">
                  <c:v>Period 12</c:v>
                </c:pt>
                <c:pt idx="12">
                  <c:v>Period 13</c:v>
                </c:pt>
                <c:pt idx="13">
                  <c:v>Period 14</c:v>
                </c:pt>
                <c:pt idx="14">
                  <c:v>Period 15</c:v>
                </c:pt>
                <c:pt idx="15">
                  <c:v>Period 16</c:v>
                </c:pt>
                <c:pt idx="16">
                  <c:v>Period 17</c:v>
                </c:pt>
                <c:pt idx="17">
                  <c:v>Period 18</c:v>
                </c:pt>
                <c:pt idx="18">
                  <c:v>Period 19</c:v>
                </c:pt>
                <c:pt idx="19">
                  <c:v>Period 20</c:v>
                </c:pt>
                <c:pt idx="20">
                  <c:v>Period 21</c:v>
                </c:pt>
                <c:pt idx="21">
                  <c:v>Period 22</c:v>
                </c:pt>
                <c:pt idx="22">
                  <c:v>Period 23</c:v>
                </c:pt>
                <c:pt idx="23">
                  <c:v>Period 24</c:v>
                </c:pt>
                <c:pt idx="24">
                  <c:v>Period 25</c:v>
                </c:pt>
                <c:pt idx="25">
                  <c:v>Period 26</c:v>
                </c:pt>
                <c:pt idx="26">
                  <c:v>Period 27</c:v>
                </c:pt>
                <c:pt idx="27">
                  <c:v>Period 28</c:v>
                </c:pt>
                <c:pt idx="28">
                  <c:v>Period 29</c:v>
                </c:pt>
                <c:pt idx="29">
                  <c:v>Period 30</c:v>
                </c:pt>
                <c:pt idx="30">
                  <c:v>Period 31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357</c:v>
                </c:pt>
                <c:pt idx="1">
                  <c:v>335</c:v>
                </c:pt>
                <c:pt idx="2">
                  <c:v>259</c:v>
                </c:pt>
                <c:pt idx="3">
                  <c:v>278</c:v>
                </c:pt>
                <c:pt idx="4">
                  <c:v>294</c:v>
                </c:pt>
                <c:pt idx="5">
                  <c:v>320</c:v>
                </c:pt>
                <c:pt idx="6">
                  <c:v>264</c:v>
                </c:pt>
                <c:pt idx="7">
                  <c:v>288</c:v>
                </c:pt>
                <c:pt idx="8">
                  <c:v>305</c:v>
                </c:pt>
                <c:pt idx="9">
                  <c:v>317</c:v>
                </c:pt>
                <c:pt idx="10">
                  <c:v>325</c:v>
                </c:pt>
                <c:pt idx="11">
                  <c:v>308</c:v>
                </c:pt>
                <c:pt idx="12">
                  <c:v>329</c:v>
                </c:pt>
                <c:pt idx="13">
                  <c:v>293</c:v>
                </c:pt>
                <c:pt idx="14">
                  <c:v>308</c:v>
                </c:pt>
                <c:pt idx="15">
                  <c:v>334</c:v>
                </c:pt>
                <c:pt idx="16">
                  <c:v>324</c:v>
                </c:pt>
                <c:pt idx="17">
                  <c:v>318</c:v>
                </c:pt>
                <c:pt idx="18">
                  <c:v>310</c:v>
                </c:pt>
                <c:pt idx="19">
                  <c:v>330</c:v>
                </c:pt>
                <c:pt idx="20">
                  <c:v>322</c:v>
                </c:pt>
                <c:pt idx="21">
                  <c:v>308</c:v>
                </c:pt>
                <c:pt idx="22">
                  <c:v>338</c:v>
                </c:pt>
                <c:pt idx="23">
                  <c:v>327</c:v>
                </c:pt>
                <c:pt idx="24">
                  <c:v>327</c:v>
                </c:pt>
                <c:pt idx="25">
                  <c:v>329</c:v>
                </c:pt>
                <c:pt idx="26">
                  <c:v>320</c:v>
                </c:pt>
                <c:pt idx="27">
                  <c:v>318</c:v>
                </c:pt>
                <c:pt idx="28">
                  <c:v>332</c:v>
                </c:pt>
                <c:pt idx="29">
                  <c:v>316</c:v>
                </c:pt>
                <c:pt idx="30">
                  <c:v>300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 MRR churn (shape traced; values not published)</c:v>
                </c:pt>
              </c:strCache>
            </c:strRef>
          </c:tx>
          <c:spPr>
            <a:noFill/>
            <a:ln w="19050" cap="rnd">
              <a:solidFill>
                <a:srgbClr val="C7BDDB"/>
              </a:solidFill>
              <a:round/>
            </a:ln>
          </c:spPr>
          <c:marker>
            <c:symbol val="none"/>
          </c:marker>
          <c:dPt>
            <c:idx val="30"/>
            <c:marker>
              <c:symbol val="circle"/>
              <c:size val="6"/>
              <c:spPr>
                <a:solidFill>
                  <a:srgbClr val="C7BDDB"/>
                </a:solidFill>
                <a:ln w="9525">
                  <a:solidFill>
                    <a:srgbClr val="C7BDDB"/>
                  </a:solidFill>
                </a:ln>
              </c:spPr>
            </c:marker>
          </c:dPt>
          <c:cat>
            <c:strRef>
              <c:f>Sheet1!$A$2:$A$32</c:f>
              <c:strCache>
                <c:ptCount val="31"/>
                <c:pt idx="0">
                  <c:v>Period 1</c:v>
                </c:pt>
                <c:pt idx="1">
                  <c:v>Period 2</c:v>
                </c:pt>
                <c:pt idx="2">
                  <c:v>Period 3</c:v>
                </c:pt>
                <c:pt idx="3">
                  <c:v>Period 4</c:v>
                </c:pt>
                <c:pt idx="4">
                  <c:v>Period 5</c:v>
                </c:pt>
                <c:pt idx="5">
                  <c:v>Period 6</c:v>
                </c:pt>
                <c:pt idx="6">
                  <c:v>Period 7</c:v>
                </c:pt>
                <c:pt idx="7">
                  <c:v>Period 8</c:v>
                </c:pt>
                <c:pt idx="8">
                  <c:v>Period 9</c:v>
                </c:pt>
                <c:pt idx="9">
                  <c:v>Period 10</c:v>
                </c:pt>
                <c:pt idx="10">
                  <c:v>Period 11</c:v>
                </c:pt>
                <c:pt idx="11">
                  <c:v>Period 12</c:v>
                </c:pt>
                <c:pt idx="12">
                  <c:v>Period 13</c:v>
                </c:pt>
                <c:pt idx="13">
                  <c:v>Period 14</c:v>
                </c:pt>
                <c:pt idx="14">
                  <c:v>Period 15</c:v>
                </c:pt>
                <c:pt idx="15">
                  <c:v>Period 16</c:v>
                </c:pt>
                <c:pt idx="16">
                  <c:v>Period 17</c:v>
                </c:pt>
                <c:pt idx="17">
                  <c:v>Period 18</c:v>
                </c:pt>
                <c:pt idx="18">
                  <c:v>Period 19</c:v>
                </c:pt>
                <c:pt idx="19">
                  <c:v>Period 20</c:v>
                </c:pt>
                <c:pt idx="20">
                  <c:v>Period 21</c:v>
                </c:pt>
                <c:pt idx="21">
                  <c:v>Period 22</c:v>
                </c:pt>
                <c:pt idx="22">
                  <c:v>Period 23</c:v>
                </c:pt>
                <c:pt idx="23">
                  <c:v>Period 24</c:v>
                </c:pt>
                <c:pt idx="24">
                  <c:v>Period 25</c:v>
                </c:pt>
                <c:pt idx="25">
                  <c:v>Period 26</c:v>
                </c:pt>
                <c:pt idx="26">
                  <c:v>Period 27</c:v>
                </c:pt>
                <c:pt idx="27">
                  <c:v>Period 28</c:v>
                </c:pt>
                <c:pt idx="28">
                  <c:v>Period 29</c:v>
                </c:pt>
                <c:pt idx="29">
                  <c:v>Period 30</c:v>
                </c:pt>
                <c:pt idx="30">
                  <c:v>Period 31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137</c:v>
                </c:pt>
                <c:pt idx="1">
                  <c:v>148</c:v>
                </c:pt>
                <c:pt idx="2">
                  <c:v>80</c:v>
                </c:pt>
                <c:pt idx="3">
                  <c:v>77</c:v>
                </c:pt>
                <c:pt idx="4">
                  <c:v>116</c:v>
                </c:pt>
                <c:pt idx="5">
                  <c:v>164</c:v>
                </c:pt>
                <c:pt idx="6">
                  <c:v>95</c:v>
                </c:pt>
                <c:pt idx="7">
                  <c:v>110</c:v>
                </c:pt>
                <c:pt idx="8">
                  <c:v>147</c:v>
                </c:pt>
                <c:pt idx="9">
                  <c:v>205</c:v>
                </c:pt>
                <c:pt idx="10">
                  <c:v>168</c:v>
                </c:pt>
                <c:pt idx="11">
                  <c:v>166</c:v>
                </c:pt>
                <c:pt idx="12">
                  <c:v>205</c:v>
                </c:pt>
                <c:pt idx="13">
                  <c:v>125</c:v>
                </c:pt>
                <c:pt idx="14">
                  <c:v>156</c:v>
                </c:pt>
                <c:pt idx="15">
                  <c:v>238</c:v>
                </c:pt>
                <c:pt idx="16">
                  <c:v>216</c:v>
                </c:pt>
                <c:pt idx="17">
                  <c:v>272</c:v>
                </c:pt>
                <c:pt idx="18">
                  <c:v>154</c:v>
                </c:pt>
                <c:pt idx="19">
                  <c:v>248</c:v>
                </c:pt>
                <c:pt idx="20">
                  <c:v>132</c:v>
                </c:pt>
                <c:pt idx="21">
                  <c:v>113</c:v>
                </c:pt>
                <c:pt idx="22">
                  <c:v>200</c:v>
                </c:pt>
                <c:pt idx="23">
                  <c:v>197</c:v>
                </c:pt>
                <c:pt idx="24">
                  <c:v>181</c:v>
                </c:pt>
                <c:pt idx="25">
                  <c:v>152</c:v>
                </c:pt>
                <c:pt idx="26">
                  <c:v>183</c:v>
                </c:pt>
                <c:pt idx="27">
                  <c:v>152</c:v>
                </c:pt>
                <c:pt idx="28">
                  <c:v>152</c:v>
                </c:pt>
                <c:pt idx="29">
                  <c:v>163</c:v>
                </c:pt>
                <c:pt idx="30">
                  <c:v>130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Gross churn (shape traced; values not published)</c:v>
                </c:pt>
              </c:strCache>
            </c:strRef>
          </c:tx>
          <c:spPr>
            <a:noFill/>
            <a:ln w="24130" cap="rnd">
              <a:solidFill>
                <a:srgbClr val="DEE948"/>
              </a:solidFill>
              <a:round/>
            </a:ln>
          </c:spPr>
          <c:marker>
            <c:symbol val="none"/>
          </c:marker>
          <c:dPt>
            <c:idx val="30"/>
            <c:marker>
              <c:symbol val="circle"/>
              <c:size val="6"/>
              <c:spPr>
                <a:solidFill>
                  <a:srgbClr val="DEE948"/>
                </a:solidFill>
                <a:ln w="9525">
                  <a:solidFill>
                    <a:srgbClr val="DEE948"/>
                  </a:solidFill>
                </a:ln>
              </c:spPr>
            </c:marker>
          </c:dPt>
          <c:cat>
            <c:strRef>
              <c:f>Sheet1!$A$2:$A$32</c:f>
              <c:strCache>
                <c:ptCount val="31"/>
                <c:pt idx="0">
                  <c:v>Period 1</c:v>
                </c:pt>
                <c:pt idx="1">
                  <c:v>Period 2</c:v>
                </c:pt>
                <c:pt idx="2">
                  <c:v>Period 3</c:v>
                </c:pt>
                <c:pt idx="3">
                  <c:v>Period 4</c:v>
                </c:pt>
                <c:pt idx="4">
                  <c:v>Period 5</c:v>
                </c:pt>
                <c:pt idx="5">
                  <c:v>Period 6</c:v>
                </c:pt>
                <c:pt idx="6">
                  <c:v>Period 7</c:v>
                </c:pt>
                <c:pt idx="7">
                  <c:v>Period 8</c:v>
                </c:pt>
                <c:pt idx="8">
                  <c:v>Period 9</c:v>
                </c:pt>
                <c:pt idx="9">
                  <c:v>Period 10</c:v>
                </c:pt>
                <c:pt idx="10">
                  <c:v>Period 11</c:v>
                </c:pt>
                <c:pt idx="11">
                  <c:v>Period 12</c:v>
                </c:pt>
                <c:pt idx="12">
                  <c:v>Period 13</c:v>
                </c:pt>
                <c:pt idx="13">
                  <c:v>Period 14</c:v>
                </c:pt>
                <c:pt idx="14">
                  <c:v>Period 15</c:v>
                </c:pt>
                <c:pt idx="15">
                  <c:v>Period 16</c:v>
                </c:pt>
                <c:pt idx="16">
                  <c:v>Period 17</c:v>
                </c:pt>
                <c:pt idx="17">
                  <c:v>Period 18</c:v>
                </c:pt>
                <c:pt idx="18">
                  <c:v>Period 19</c:v>
                </c:pt>
                <c:pt idx="19">
                  <c:v>Period 20</c:v>
                </c:pt>
                <c:pt idx="20">
                  <c:v>Period 21</c:v>
                </c:pt>
                <c:pt idx="21">
                  <c:v>Period 22</c:v>
                </c:pt>
                <c:pt idx="22">
                  <c:v>Period 23</c:v>
                </c:pt>
                <c:pt idx="23">
                  <c:v>Period 24</c:v>
                </c:pt>
                <c:pt idx="24">
                  <c:v>Period 25</c:v>
                </c:pt>
                <c:pt idx="25">
                  <c:v>Period 26</c:v>
                </c:pt>
                <c:pt idx="26">
                  <c:v>Period 27</c:v>
                </c:pt>
                <c:pt idx="27">
                  <c:v>Period 28</c:v>
                </c:pt>
                <c:pt idx="28">
                  <c:v>Period 29</c:v>
                </c:pt>
                <c:pt idx="29">
                  <c:v>Period 30</c:v>
                </c:pt>
                <c:pt idx="30">
                  <c:v>Period 31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480</c:v>
                </c:pt>
                <c:pt idx="1">
                  <c:v>441</c:v>
                </c:pt>
                <c:pt idx="2">
                  <c:v>349</c:v>
                </c:pt>
                <c:pt idx="3">
                  <c:v>343</c:v>
                </c:pt>
                <c:pt idx="4">
                  <c:v>357</c:v>
                </c:pt>
                <c:pt idx="5">
                  <c:v>409</c:v>
                </c:pt>
                <c:pt idx="6">
                  <c:v>374</c:v>
                </c:pt>
                <c:pt idx="7">
                  <c:v>384</c:v>
                </c:pt>
                <c:pt idx="8">
                  <c:v>376</c:v>
                </c:pt>
                <c:pt idx="9">
                  <c:v>358</c:v>
                </c:pt>
                <c:pt idx="10">
                  <c:v>361</c:v>
                </c:pt>
                <c:pt idx="11">
                  <c:v>344</c:v>
                </c:pt>
                <c:pt idx="12">
                  <c:v>348</c:v>
                </c:pt>
                <c:pt idx="13">
                  <c:v>339</c:v>
                </c:pt>
                <c:pt idx="14">
                  <c:v>346</c:v>
                </c:pt>
                <c:pt idx="15">
                  <c:v>375</c:v>
                </c:pt>
                <c:pt idx="16">
                  <c:v>354</c:v>
                </c:pt>
                <c:pt idx="17">
                  <c:v>399</c:v>
                </c:pt>
                <c:pt idx="18">
                  <c:v>347</c:v>
                </c:pt>
                <c:pt idx="19">
                  <c:v>392</c:v>
                </c:pt>
                <c:pt idx="20">
                  <c:v>351</c:v>
                </c:pt>
                <c:pt idx="21">
                  <c:v>342</c:v>
                </c:pt>
                <c:pt idx="22">
                  <c:v>346</c:v>
                </c:pt>
                <c:pt idx="23">
                  <c:v>346</c:v>
                </c:pt>
                <c:pt idx="24">
                  <c:v>353</c:v>
                </c:pt>
                <c:pt idx="25">
                  <c:v>317</c:v>
                </c:pt>
                <c:pt idx="26">
                  <c:v>332</c:v>
                </c:pt>
                <c:pt idx="27">
                  <c:v>333</c:v>
                </c:pt>
                <c:pt idx="28">
                  <c:v>317</c:v>
                </c:pt>
                <c:pt idx="29">
                  <c:v>325</c:v>
                </c:pt>
                <c:pt idx="30">
                  <c:v>306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one"/>
        <c:spPr>
          <a:ln>
            <a:noFill/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481.0"/>
          <c:min val="0.0"/>
        </c:scaling>
        <c:delete val="0"/>
        <c:axPos val="l"/>
        <c:majorGridlines>
          <c:spPr>
            <a:ln w="9525">
              <a:solidFill>
                <a:srgbClr val="51335F"/>
              </a:solidFill>
              <a:prstDash val="sysDash"/>
            </a:ln>
          </c:spPr>
        </c:majorGridlines>
        <c:majorTickMark val="none"/>
        <c:minorTickMark val="none"/>
        <c:tickLblPos val="none"/>
        <c:spPr>
          <a:ln>
            <a:noFill/>
          </a:ln>
        </c:spPr>
        <c:crossAx val="2118791784"/>
        <c:crosses val="autoZero"/>
        <c:crossBetween val="midCat"/>
        <c:majorUnit val="120.25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4714"/>
          <c:y val="0.03042"/>
          <c:w val="0.92167"/>
          <c:h val="0.87208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Cohort 1 (band thickness traced from the original; values not published)</c:v>
                </c:pt>
              </c:strCache>
            </c:strRef>
          </c:tx>
          <c:spPr>
            <a:solidFill>
              <a:srgbClr val="300C41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65</c:v>
                </c:pt>
                <c:pt idx="1">
                  <c:v>69</c:v>
                </c:pt>
                <c:pt idx="2">
                  <c:v>76</c:v>
                </c:pt>
                <c:pt idx="3">
                  <c:v>77</c:v>
                </c:pt>
                <c:pt idx="4">
                  <c:v>78</c:v>
                </c:pt>
                <c:pt idx="5">
                  <c:v>82</c:v>
                </c:pt>
                <c:pt idx="6">
                  <c:v>90</c:v>
                </c:pt>
                <c:pt idx="7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Cohort 2 (band thickness traced from the original; values not published)</c:v>
                </c:pt>
              </c:strCache>
            </c:strRef>
          </c:tx>
          <c:spPr>
            <a:solidFill>
              <a:srgbClr val="46145E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23</c:v>
                </c:pt>
                <c:pt idx="5">
                  <c:v>24</c:v>
                </c:pt>
                <c:pt idx="6">
                  <c:v>29</c:v>
                </c:pt>
                <c:pt idx="7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Cohort 3 (band thickness traced from the original; values not published)</c:v>
                </c:pt>
              </c:strCache>
            </c:strRef>
          </c:tx>
          <c:spPr>
            <a:solidFill>
              <a:srgbClr val="5B1F76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21</c:v>
                </c:pt>
                <c:pt idx="3">
                  <c:v>22</c:v>
                </c:pt>
                <c:pt idx="4">
                  <c:v>21</c:v>
                </c:pt>
                <c:pt idx="5">
                  <c:v>23</c:v>
                </c:pt>
                <c:pt idx="6">
                  <c:v>24</c:v>
                </c:pt>
                <c:pt idx="7">
                  <c:v>28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Cohort 4 (band thickness traced from the original; values not published)</c:v>
                </c:pt>
              </c:strCache>
            </c:strRef>
          </c:tx>
          <c:spPr>
            <a:solidFill>
              <a:srgbClr val="6E299A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29</c:v>
                </c:pt>
                <c:pt idx="4">
                  <c:v>38</c:v>
                </c:pt>
                <c:pt idx="5">
                  <c:v>40</c:v>
                </c:pt>
                <c:pt idx="6">
                  <c:v>48</c:v>
                </c:pt>
                <c:pt idx="7">
                  <c:v>58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Cohort 5 (band thickness traced from the original; values not published)</c:v>
                </c:pt>
              </c:strCache>
            </c:strRef>
          </c:tx>
          <c:spPr>
            <a:solidFill>
              <a:srgbClr val="8034BF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34</c:v>
                </c:pt>
                <c:pt idx="5">
                  <c:v>38</c:v>
                </c:pt>
                <c:pt idx="6">
                  <c:v>40</c:v>
                </c:pt>
                <c:pt idx="7">
                  <c:v>42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Cohort 6 (band thickness traced from the original; values not published)</c:v>
                </c:pt>
              </c:strCache>
            </c:strRef>
          </c:tx>
          <c:spPr>
            <a:solidFill>
              <a:srgbClr val="9A61CF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37</c:v>
                </c:pt>
                <c:pt idx="6">
                  <c:v>37</c:v>
                </c:pt>
                <c:pt idx="7">
                  <c:v>42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Cohort 7 (band thickness traced from the original; values not published)</c:v>
                </c:pt>
              </c:strCache>
            </c:strRef>
          </c:tx>
          <c:spPr>
            <a:solidFill>
              <a:srgbClr val="B795E0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51</c:v>
                </c:pt>
                <c:pt idx="7">
                  <c:v>61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Cohort 8 (band thickness traced from the original; values not published)</c:v>
                </c:pt>
              </c:strCache>
            </c:strRef>
          </c:tx>
          <c:spPr>
            <a:solidFill>
              <a:srgbClr val="D3C4F0"/>
            </a:solidFill>
            <a:ln w="7620">
              <a:solidFill>
                <a:srgbClr val="FFFFFF"/>
              </a:solidFill>
            </a:ln>
          </c:spPr>
          <c:cat>
            <c:strRef>
              <c:f>Sheet1!$A$2:$A$9</c:f>
              <c:strCache>
                <c:ptCount val="8"/>
                <c:pt idx="0">
                  <c:v>EOY15</c:v>
                </c:pt>
                <c:pt idx="1">
                  <c:v/>
                </c:pt>
                <c:pt idx="2">
                  <c:v>Q2 16</c:v>
                </c:pt>
                <c:pt idx="3">
                  <c:v/>
                </c:pt>
                <c:pt idx="4">
                  <c:v>Q4 16</c:v>
                </c:pt>
                <c:pt idx="5">
                  <c:v/>
                </c:pt>
                <c:pt idx="6">
                  <c:v>Q2 17</c:v>
                </c:pt>
                <c:pt idx="7">
                  <c:v>Q3 17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1159928"/>
        <c:axId val="-2100718248"/>
      </c:areaChart>
      <c:catAx>
        <c:axId val="-210115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1430">
            <a:solidFill>
              <a:srgbClr val="8E8E90"/>
            </a:solidFill>
          </a:ln>
        </c:spPr>
        <c:txPr>
          <a:bodyPr/>
          <a:lstStyle/>
          <a:p>
            <a:pPr>
              <a:defRPr sz="810">
                <a:solidFill>
                  <a:srgbClr val="5B5D63"/>
                </a:solidFill>
                <a:latin typeface="Inter"/>
              </a:defRPr>
            </a:pPr>
          </a:p>
        </c:txPr>
        <c:crossAx val="-2100718248"/>
        <c:crosses val="autoZero"/>
        <c:auto val="1"/>
        <c:lblAlgn val="ctr"/>
        <c:noMultiLvlLbl val="0"/>
        <c:tickLblSkip val="1"/>
      </c:catAx>
      <c:valAx>
        <c:axId val="-2100718248"/>
        <c:scaling>
          <c:orientation val="minMax"/>
          <c:max val="423.0"/>
          <c:min val="0.0"/>
        </c:scaling>
        <c:delete val="0"/>
        <c:axPos val="l"/>
        <c:majorGridlines>
          <c:spPr>
            <a:ln w="9525">
              <a:solidFill>
                <a:srgbClr val="DFDFE0"/>
              </a:solidFill>
              <a:prstDash val="sysDash"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-2101159928"/>
        <c:crosses val="autoZero"/>
        <c:crossBetween val="midCat"/>
        <c:majorUnit val="135.0"/>
      </c:valAx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4218"/>
          <c:y val="0.04278"/>
          <c:w val="0.88957"/>
          <c:h val="0.8194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ACV (shape traced from the original; values not published; last point is double the first)</c:v>
                </c:pt>
              </c:strCache>
            </c:strRef>
          </c:tx>
          <c:spPr>
            <a:noFill/>
            <a:ln w="31750" cap="rnd">
              <a:solidFill>
                <a:srgbClr val="8034BF"/>
              </a:solidFill>
              <a:round/>
            </a:ln>
          </c:spPr>
          <c:marker>
            <c:symbol val="none"/>
          </c:marker>
          <c:dPt>
            <c:idx val="0"/>
            <c:marker>
              <c:symbol val="circle"/>
              <c:size val="7"/>
              <c:spPr>
                <a:solidFill>
                  <a:srgbClr val="FFFFF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dPt>
            <c:idx val="1"/>
            <c:marker>
              <c:symbol val="circle"/>
              <c:size val="7"/>
              <c:spPr>
                <a:solidFill>
                  <a:srgbClr val="FFFFF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dPt>
            <c:idx val="2"/>
            <c:marker>
              <c:symbol val="circle"/>
              <c:size val="7"/>
              <c:spPr>
                <a:solidFill>
                  <a:srgbClr val="FFFFF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dPt>
            <c:idx val="3"/>
            <c:marker>
              <c:symbol val="circle"/>
              <c:size val="7"/>
              <c:spPr>
                <a:solidFill>
                  <a:srgbClr val="FFFFF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dPt>
            <c:idx val="4"/>
            <c:marker>
              <c:symbol val="circle"/>
              <c:size val="7"/>
              <c:spPr>
                <a:solidFill>
                  <a:srgbClr val="FFFFF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dPt>
            <c:idx val="5"/>
            <c:marker>
              <c:symbol val="circle"/>
              <c:size val="11"/>
              <c:spPr>
                <a:solidFill>
                  <a:srgbClr val="8034BF"/>
                </a:solidFill>
                <a:ln w="26670">
                  <a:solidFill>
                    <a:srgbClr val="8034BF"/>
                  </a:solidFill>
                </a:ln>
              </c:spPr>
            </c:marker>
          </c:dPt>
          <c:cat>
            <c:strRef>
              <c:f>Sheet1!$A$2:$A$7</c:f>
              <c:strCache>
                <c:ptCount val="6"/>
                <c:pt idx="0">
                  <c:v>Q2 16</c:v>
                </c:pt>
                <c:pt idx="1">
                  <c:v>Q3 16</c:v>
                </c:pt>
                <c:pt idx="2">
                  <c:v>Q4 16</c:v>
                </c:pt>
                <c:pt idx="3">
                  <c:v>Q1 17</c:v>
                </c:pt>
                <c:pt idx="4">
                  <c:v>Q2 17</c:v>
                </c:pt>
                <c:pt idx="5">
                  <c:v>Q3 17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</c:v>
                </c:pt>
                <c:pt idx="1">
                  <c:v>103</c:v>
                </c:pt>
                <c:pt idx="2">
                  <c:v>120</c:v>
                </c:pt>
                <c:pt idx="3">
                  <c:v>135</c:v>
                </c:pt>
                <c:pt idx="4">
                  <c:v>159</c:v>
                </c:pt>
                <c:pt idx="5">
                  <c:v>187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ln w="11430">
            <a:solidFill>
              <a:srgbClr val="8E8E90"/>
            </a:solidFill>
          </a:ln>
        </c:spPr>
        <c:txPr>
          <a:bodyPr/>
          <a:lstStyle/>
          <a:p>
            <a:pPr>
              <a:defRPr sz="810">
                <a:solidFill>
                  <a:srgbClr val="5B5D63"/>
                </a:solidFill>
                <a:latin typeface="Inter"/>
              </a:defRPr>
            </a:pPr>
          </a:p>
        </c:txPr>
        <c:crossAx val="2140495176"/>
        <c:crosses val="autoZero"/>
        <c:auto val="1"/>
        <c:lblAlgn val="ctr"/>
        <c:lblOffset val="400"/>
        <c:noMultiLvlLbl val="0"/>
      </c:catAx>
      <c:valAx>
        <c:axId val="2140495176"/>
        <c:scaling>
          <c:max val="207.0"/>
          <c:min val="0.0"/>
        </c:scaling>
        <c:delete val="0"/>
        <c:axPos val="l"/>
        <c:majorGridlines>
          <c:spPr>
            <a:ln w="9525">
              <a:solidFill>
                <a:srgbClr val="DFDFE0"/>
              </a:solidFill>
              <a:prstDash val="sysDash"/>
            </a:ln>
          </c:spPr>
        </c:majorGridlines>
        <c:majorTickMark val="none"/>
        <c:minorTickMark val="none"/>
        <c:tickLblPos val="none"/>
        <c:spPr>
          <a:ln>
            <a:noFill/>
          </a:ln>
        </c:spPr>
        <c:crossAx val="2118791784"/>
        <c:crosses val="autoZero"/>
        <c:crossBetween val="midCat"/>
        <c:majorUnit val="47.5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5493"/>
          <c:y val="0.05493"/>
          <c:w val="0.89014"/>
          <c:h val="0.8901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DAU / MAU ratio (%)</c:v>
                </c:pt>
              </c:strCache>
            </c:strRef>
          </c:tx>
          <c:dPt>
            <c:idx val="0"/>
            <c:spPr>
              <a:solidFill>
                <a:srgbClr val="8034BF"/>
              </a:solidFill>
              <a:ln>
                <a:noFill/>
              </a:ln>
            </c:spPr>
          </c:dPt>
          <c:dPt>
            <c:idx val="1"/>
            <c:spPr>
              <a:solidFill>
                <a:srgbClr val="E2DCF6"/>
              </a:solidFill>
              <a:ln>
                <a:noFill/>
              </a:ln>
            </c:spPr>
          </c:dPt>
          <c:cat>
            <c:strRef>
              <c:f>Sheet1!$A$2:$A$3</c:f>
              <c:strCache>
                <c:ptCount val="2"/>
                <c:pt idx="0">
                  <c:v>DAU / MAU</c:v>
                </c:pt>
                <c:pt idx="1">
                  <c:v>Rest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</c:v>
                </c:pt>
                <c:pt idx="1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0787"/>
          <c:y val="0.02667"/>
          <c:w val="0.98426"/>
          <c:h val="0.94667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Next stages (curve traced from the original; ARR masked by Front)</c:v>
                </c:pt>
              </c:strCache>
            </c:strRef>
          </c:tx>
          <c:spPr>
            <a:gradFill rotWithShape="1">
              <a:gsLst>
                <a:gs pos="0">
                  <a:srgbClr val="8034BF">
                    <a:alpha val="95000"/>
                  </a:srgbClr>
                </a:gs>
                <a:gs pos="70000">
                  <a:srgbClr val="8034BF">
                    <a:alpha val="90000"/>
                  </a:srgbClr>
                </a:gs>
                <a:gs pos="100000">
                  <a:srgbClr val="8034BF">
                    <a:alpha val="0"/>
                  </a:srgbClr>
                </a:gs>
              </a:gsLst>
              <a:lin ang="0" scaled="0"/>
            </a:gradFill>
            <a:ln>
              <a:noFill/>
            </a:ln>
          </c:spPr>
          <c:cat>
            <c:strRef>
              <c:f>Sheet1!$A$2:$A$242</c:f>
              <c:strCache>
                <c:ptCount val="24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</c:strCache>
            </c:strRef>
          </c:cat>
          <c:val>
            <c:numRef>
              <c:f>Sheet1!$B$2:$B$242</c:f>
              <c:numCache>
                <c:formatCode>General</c:formatCode>
                <c:ptCount val="241"/>
                <c:pt idx="0">
                  <c:v>0.0</c:v>
                </c:pt>
                <c:pt idx="1">
                  <c:v>0.35</c:v>
                </c:pt>
                <c:pt idx="2">
                  <c:v>0.72</c:v>
                </c:pt>
                <c:pt idx="3">
                  <c:v>1.09</c:v>
                </c:pt>
                <c:pt idx="4">
                  <c:v>1.46</c:v>
                </c:pt>
                <c:pt idx="5">
                  <c:v>1.82</c:v>
                </c:pt>
                <c:pt idx="6">
                  <c:v>2.17</c:v>
                </c:pt>
                <c:pt idx="7">
                  <c:v>2.51</c:v>
                </c:pt>
                <c:pt idx="8">
                  <c:v>2.84</c:v>
                </c:pt>
                <c:pt idx="9">
                  <c:v>3.15</c:v>
                </c:pt>
                <c:pt idx="10">
                  <c:v>3.46</c:v>
                </c:pt>
                <c:pt idx="11">
                  <c:v>3.75</c:v>
                </c:pt>
                <c:pt idx="12">
                  <c:v>4.02</c:v>
                </c:pt>
                <c:pt idx="13">
                  <c:v>4.29</c:v>
                </c:pt>
                <c:pt idx="14">
                  <c:v>4.55</c:v>
                </c:pt>
                <c:pt idx="15">
                  <c:v>4.8</c:v>
                </c:pt>
                <c:pt idx="16">
                  <c:v>5.05</c:v>
                </c:pt>
                <c:pt idx="17">
                  <c:v>5.3</c:v>
                </c:pt>
                <c:pt idx="18">
                  <c:v>5.54</c:v>
                </c:pt>
                <c:pt idx="19">
                  <c:v>5.77</c:v>
                </c:pt>
                <c:pt idx="20">
                  <c:v>6.01</c:v>
                </c:pt>
                <c:pt idx="21">
                  <c:v>6.24</c:v>
                </c:pt>
                <c:pt idx="22">
                  <c:v>6.47</c:v>
                </c:pt>
                <c:pt idx="23">
                  <c:v>6.7</c:v>
                </c:pt>
                <c:pt idx="24">
                  <c:v>6.92</c:v>
                </c:pt>
                <c:pt idx="25">
                  <c:v>7.14</c:v>
                </c:pt>
                <c:pt idx="26">
                  <c:v>7.36</c:v>
                </c:pt>
                <c:pt idx="27">
                  <c:v>7.58</c:v>
                </c:pt>
                <c:pt idx="28">
                  <c:v>7.79</c:v>
                </c:pt>
                <c:pt idx="29">
                  <c:v>8.0</c:v>
                </c:pt>
                <c:pt idx="30">
                  <c:v>8.21</c:v>
                </c:pt>
                <c:pt idx="31">
                  <c:v>8.41</c:v>
                </c:pt>
                <c:pt idx="32">
                  <c:v>8.61</c:v>
                </c:pt>
                <c:pt idx="33">
                  <c:v>8.81</c:v>
                </c:pt>
                <c:pt idx="34">
                  <c:v>9.0</c:v>
                </c:pt>
                <c:pt idx="35">
                  <c:v>9.19</c:v>
                </c:pt>
                <c:pt idx="36">
                  <c:v>9.38</c:v>
                </c:pt>
                <c:pt idx="37">
                  <c:v>9.56</c:v>
                </c:pt>
                <c:pt idx="38">
                  <c:v>9.74</c:v>
                </c:pt>
                <c:pt idx="39">
                  <c:v>9.92</c:v>
                </c:pt>
                <c:pt idx="40">
                  <c:v>10.09</c:v>
                </c:pt>
                <c:pt idx="41">
                  <c:v>10.26</c:v>
                </c:pt>
                <c:pt idx="42">
                  <c:v>10.43</c:v>
                </c:pt>
                <c:pt idx="43">
                  <c:v>10.6</c:v>
                </c:pt>
                <c:pt idx="44">
                  <c:v>10.76</c:v>
                </c:pt>
                <c:pt idx="45">
                  <c:v>10.93</c:v>
                </c:pt>
                <c:pt idx="46">
                  <c:v>11.09</c:v>
                </c:pt>
                <c:pt idx="47">
                  <c:v>11.25</c:v>
                </c:pt>
                <c:pt idx="48">
                  <c:v>11.41</c:v>
                </c:pt>
                <c:pt idx="49">
                  <c:v>11.57</c:v>
                </c:pt>
                <c:pt idx="50">
                  <c:v>11.73</c:v>
                </c:pt>
                <c:pt idx="51">
                  <c:v>11.89</c:v>
                </c:pt>
                <c:pt idx="52">
                  <c:v>12.05</c:v>
                </c:pt>
                <c:pt idx="53">
                  <c:v>12.2</c:v>
                </c:pt>
                <c:pt idx="54">
                  <c:v>12.35</c:v>
                </c:pt>
                <c:pt idx="55">
                  <c:v>12.5</c:v>
                </c:pt>
                <c:pt idx="56">
                  <c:v>12.65</c:v>
                </c:pt>
                <c:pt idx="57">
                  <c:v>12.8</c:v>
                </c:pt>
                <c:pt idx="58">
                  <c:v>12.94</c:v>
                </c:pt>
                <c:pt idx="59">
                  <c:v>13.08</c:v>
                </c:pt>
                <c:pt idx="60">
                  <c:v>13.23</c:v>
                </c:pt>
                <c:pt idx="61">
                  <c:v>13.37</c:v>
                </c:pt>
                <c:pt idx="62">
                  <c:v>13.51</c:v>
                </c:pt>
                <c:pt idx="63">
                  <c:v>13.65</c:v>
                </c:pt>
                <c:pt idx="64">
                  <c:v>13.79</c:v>
                </c:pt>
                <c:pt idx="65">
                  <c:v>13.93</c:v>
                </c:pt>
                <c:pt idx="66">
                  <c:v>14.07</c:v>
                </c:pt>
                <c:pt idx="67">
                  <c:v>14.21</c:v>
                </c:pt>
                <c:pt idx="68">
                  <c:v>14.35</c:v>
                </c:pt>
                <c:pt idx="69">
                  <c:v>14.49</c:v>
                </c:pt>
                <c:pt idx="70">
                  <c:v>14.63</c:v>
                </c:pt>
                <c:pt idx="71">
                  <c:v>14.77</c:v>
                </c:pt>
                <c:pt idx="72">
                  <c:v>14.92</c:v>
                </c:pt>
                <c:pt idx="73">
                  <c:v>15.06</c:v>
                </c:pt>
                <c:pt idx="74">
                  <c:v>15.19</c:v>
                </c:pt>
                <c:pt idx="75">
                  <c:v>15.33</c:v>
                </c:pt>
                <c:pt idx="76">
                  <c:v>15.47</c:v>
                </c:pt>
                <c:pt idx="77">
                  <c:v>15.6</c:v>
                </c:pt>
                <c:pt idx="78">
                  <c:v>15.74</c:v>
                </c:pt>
                <c:pt idx="79">
                  <c:v>15.87</c:v>
                </c:pt>
                <c:pt idx="80">
                  <c:v>16.01</c:v>
                </c:pt>
                <c:pt idx="81">
                  <c:v>16.14</c:v>
                </c:pt>
                <c:pt idx="82">
                  <c:v>16.28</c:v>
                </c:pt>
                <c:pt idx="83">
                  <c:v>16.42</c:v>
                </c:pt>
                <c:pt idx="84">
                  <c:v>16.56</c:v>
                </c:pt>
                <c:pt idx="85">
                  <c:v>16.71</c:v>
                </c:pt>
                <c:pt idx="86">
                  <c:v>16.86</c:v>
                </c:pt>
                <c:pt idx="87">
                  <c:v>17.01</c:v>
                </c:pt>
                <c:pt idx="88">
                  <c:v>17.17</c:v>
                </c:pt>
                <c:pt idx="89">
                  <c:v>17.33</c:v>
                </c:pt>
                <c:pt idx="90">
                  <c:v>17.5</c:v>
                </c:pt>
                <c:pt idx="91">
                  <c:v>17.67</c:v>
                </c:pt>
                <c:pt idx="92">
                  <c:v>17.84</c:v>
                </c:pt>
                <c:pt idx="93">
                  <c:v>18.01</c:v>
                </c:pt>
                <c:pt idx="94">
                  <c:v>18.18</c:v>
                </c:pt>
                <c:pt idx="95">
                  <c:v>18.35</c:v>
                </c:pt>
                <c:pt idx="96">
                  <c:v>18.52</c:v>
                </c:pt>
                <c:pt idx="97">
                  <c:v>18.69</c:v>
                </c:pt>
                <c:pt idx="98">
                  <c:v>18.86</c:v>
                </c:pt>
                <c:pt idx="99">
                  <c:v>19.04</c:v>
                </c:pt>
                <c:pt idx="100">
                  <c:v>19.22</c:v>
                </c:pt>
                <c:pt idx="101">
                  <c:v>19.41</c:v>
                </c:pt>
                <c:pt idx="102">
                  <c:v>19.61</c:v>
                </c:pt>
                <c:pt idx="103">
                  <c:v>19.81</c:v>
                </c:pt>
                <c:pt idx="104">
                  <c:v>20.02</c:v>
                </c:pt>
                <c:pt idx="105">
                  <c:v>20.24</c:v>
                </c:pt>
                <c:pt idx="106">
                  <c:v>20.47</c:v>
                </c:pt>
                <c:pt idx="107">
                  <c:v>20.71</c:v>
                </c:pt>
                <c:pt idx="108">
                  <c:v>20.96</c:v>
                </c:pt>
                <c:pt idx="109">
                  <c:v>21.23</c:v>
                </c:pt>
                <c:pt idx="110">
                  <c:v>21.51</c:v>
                </c:pt>
                <c:pt idx="111">
                  <c:v>21.8</c:v>
                </c:pt>
                <c:pt idx="112">
                  <c:v>22.1</c:v>
                </c:pt>
                <c:pt idx="113">
                  <c:v>22.4</c:v>
                </c:pt>
                <c:pt idx="114">
                  <c:v>22.72</c:v>
                </c:pt>
                <c:pt idx="115">
                  <c:v>23.04</c:v>
                </c:pt>
                <c:pt idx="116">
                  <c:v>23.37</c:v>
                </c:pt>
                <c:pt idx="117">
                  <c:v>23.71</c:v>
                </c:pt>
                <c:pt idx="118">
                  <c:v>24.06</c:v>
                </c:pt>
                <c:pt idx="119">
                  <c:v>24.41</c:v>
                </c:pt>
                <c:pt idx="120">
                  <c:v>24.78</c:v>
                </c:pt>
                <c:pt idx="121">
                  <c:v>25.16</c:v>
                </c:pt>
                <c:pt idx="122">
                  <c:v>25.54</c:v>
                </c:pt>
                <c:pt idx="123">
                  <c:v>25.94</c:v>
                </c:pt>
                <c:pt idx="124">
                  <c:v>26.34</c:v>
                </c:pt>
                <c:pt idx="125">
                  <c:v>26.76</c:v>
                </c:pt>
                <c:pt idx="126">
                  <c:v>27.19</c:v>
                </c:pt>
                <c:pt idx="127">
                  <c:v>27.63</c:v>
                </c:pt>
                <c:pt idx="128">
                  <c:v>28.07</c:v>
                </c:pt>
                <c:pt idx="129">
                  <c:v>28.54</c:v>
                </c:pt>
                <c:pt idx="130">
                  <c:v>29.01</c:v>
                </c:pt>
                <c:pt idx="131">
                  <c:v>29.49</c:v>
                </c:pt>
                <c:pt idx="132">
                  <c:v>29.97</c:v>
                </c:pt>
                <c:pt idx="133">
                  <c:v>30.47</c:v>
                </c:pt>
                <c:pt idx="134">
                  <c:v>30.97</c:v>
                </c:pt>
                <c:pt idx="135">
                  <c:v>31.48</c:v>
                </c:pt>
                <c:pt idx="136">
                  <c:v>32.0</c:v>
                </c:pt>
                <c:pt idx="137">
                  <c:v>32.53</c:v>
                </c:pt>
                <c:pt idx="138">
                  <c:v>33.07</c:v>
                </c:pt>
                <c:pt idx="139">
                  <c:v>33.62</c:v>
                </c:pt>
                <c:pt idx="140">
                  <c:v>34.18</c:v>
                </c:pt>
                <c:pt idx="141">
                  <c:v>34.76</c:v>
                </c:pt>
                <c:pt idx="142">
                  <c:v>35.35</c:v>
                </c:pt>
                <c:pt idx="143">
                  <c:v>35.95</c:v>
                </c:pt>
                <c:pt idx="144">
                  <c:v>36.57</c:v>
                </c:pt>
                <c:pt idx="145">
                  <c:v>37.21</c:v>
                </c:pt>
                <c:pt idx="146">
                  <c:v>37.86</c:v>
                </c:pt>
                <c:pt idx="147">
                  <c:v>38.52</c:v>
                </c:pt>
                <c:pt idx="148">
                  <c:v>39.21</c:v>
                </c:pt>
                <c:pt idx="149">
                  <c:v>39.91</c:v>
                </c:pt>
                <c:pt idx="150">
                  <c:v>40.63</c:v>
                </c:pt>
                <c:pt idx="151">
                  <c:v>41.36</c:v>
                </c:pt>
                <c:pt idx="152">
                  <c:v>42.1</c:v>
                </c:pt>
                <c:pt idx="153">
                  <c:v>42.84</c:v>
                </c:pt>
                <c:pt idx="154">
                  <c:v>43.6</c:v>
                </c:pt>
                <c:pt idx="155">
                  <c:v>44.37</c:v>
                </c:pt>
                <c:pt idx="156">
                  <c:v>45.16</c:v>
                </c:pt>
                <c:pt idx="157">
                  <c:v>45.96</c:v>
                </c:pt>
                <c:pt idx="158">
                  <c:v>46.77</c:v>
                </c:pt>
                <c:pt idx="159">
                  <c:v>47.61</c:v>
                </c:pt>
                <c:pt idx="160">
                  <c:v>48.46</c:v>
                </c:pt>
                <c:pt idx="161">
                  <c:v>49.32</c:v>
                </c:pt>
                <c:pt idx="162">
                  <c:v>50.21</c:v>
                </c:pt>
                <c:pt idx="163">
                  <c:v>51.12</c:v>
                </c:pt>
                <c:pt idx="164">
                  <c:v>52.06</c:v>
                </c:pt>
                <c:pt idx="165">
                  <c:v>53.01</c:v>
                </c:pt>
                <c:pt idx="166">
                  <c:v>53.99</c:v>
                </c:pt>
                <c:pt idx="167">
                  <c:v>55.0</c:v>
                </c:pt>
                <c:pt idx="168">
                  <c:v>56.03</c:v>
                </c:pt>
                <c:pt idx="169">
                  <c:v>57.1</c:v>
                </c:pt>
                <c:pt idx="170">
                  <c:v>58.18</c:v>
                </c:pt>
                <c:pt idx="171">
                  <c:v>59.28</c:v>
                </c:pt>
                <c:pt idx="172">
                  <c:v>60.39</c:v>
                </c:pt>
                <c:pt idx="173">
                  <c:v>61.51</c:v>
                </c:pt>
                <c:pt idx="174">
                  <c:v>62.65</c:v>
                </c:pt>
                <c:pt idx="175">
                  <c:v>63.82</c:v>
                </c:pt>
                <c:pt idx="176">
                  <c:v>65.0</c:v>
                </c:pt>
                <c:pt idx="177">
                  <c:v>66.2</c:v>
                </c:pt>
                <c:pt idx="178">
                  <c:v>67.43</c:v>
                </c:pt>
                <c:pt idx="179">
                  <c:v>68.68</c:v>
                </c:pt>
                <c:pt idx="180">
                  <c:v>69.97</c:v>
                </c:pt>
                <c:pt idx="181">
                  <c:v>71.28</c:v>
                </c:pt>
                <c:pt idx="182">
                  <c:v>72.62</c:v>
                </c:pt>
                <c:pt idx="183">
                  <c:v>74.0</c:v>
                </c:pt>
                <c:pt idx="184">
                  <c:v>75.41</c:v>
                </c:pt>
                <c:pt idx="185">
                  <c:v>76.86</c:v>
                </c:pt>
                <c:pt idx="186">
                  <c:v>78.35</c:v>
                </c:pt>
                <c:pt idx="187">
                  <c:v>79.87</c:v>
                </c:pt>
                <c:pt idx="188">
                  <c:v>81.44</c:v>
                </c:pt>
                <c:pt idx="189">
                  <c:v>83.06</c:v>
                </c:pt>
                <c:pt idx="190">
                  <c:v>84.72</c:v>
                </c:pt>
                <c:pt idx="191">
                  <c:v>86.42</c:v>
                </c:pt>
                <c:pt idx="192">
                  <c:v>88.16</c:v>
                </c:pt>
                <c:pt idx="193">
                  <c:v>89.93</c:v>
                </c:pt>
                <c:pt idx="194">
                  <c:v>91.74</c:v>
                </c:pt>
                <c:pt idx="195">
                  <c:v>93.58</c:v>
                </c:pt>
                <c:pt idx="196">
                  <c:v>95.45</c:v>
                </c:pt>
                <c:pt idx="197">
                  <c:v>97.34</c:v>
                </c:pt>
                <c:pt idx="198">
                  <c:v>99.27</c:v>
                </c:pt>
                <c:pt idx="199">
                  <c:v>101.22</c:v>
                </c:pt>
                <c:pt idx="200">
                  <c:v>103.2</c:v>
                </c:pt>
                <c:pt idx="201">
                  <c:v>105.21</c:v>
                </c:pt>
                <c:pt idx="202">
                  <c:v>107.24</c:v>
                </c:pt>
                <c:pt idx="203">
                  <c:v>109.31</c:v>
                </c:pt>
                <c:pt idx="204">
                  <c:v>111.41</c:v>
                </c:pt>
                <c:pt idx="205">
                  <c:v>113.54</c:v>
                </c:pt>
                <c:pt idx="206">
                  <c:v>115.7</c:v>
                </c:pt>
                <c:pt idx="207">
                  <c:v>117.91</c:v>
                </c:pt>
                <c:pt idx="208">
                  <c:v>120.18</c:v>
                </c:pt>
                <c:pt idx="209">
                  <c:v>122.5</c:v>
                </c:pt>
                <c:pt idx="210">
                  <c:v>124.92</c:v>
                </c:pt>
                <c:pt idx="211">
                  <c:v>127.46</c:v>
                </c:pt>
                <c:pt idx="212">
                  <c:v>130.16</c:v>
                </c:pt>
                <c:pt idx="213">
                  <c:v>133.03</c:v>
                </c:pt>
                <c:pt idx="214">
                  <c:v>136.13</c:v>
                </c:pt>
                <c:pt idx="215">
                  <c:v>139.45</c:v>
                </c:pt>
                <c:pt idx="216">
                  <c:v>142.94</c:v>
                </c:pt>
                <c:pt idx="217">
                  <c:v>146.54</c:v>
                </c:pt>
                <c:pt idx="218">
                  <c:v>150.16</c:v>
                </c:pt>
                <c:pt idx="219">
                  <c:v>153.76</c:v>
                </c:pt>
                <c:pt idx="220">
                  <c:v>157.45</c:v>
                </c:pt>
                <c:pt idx="221">
                  <c:v>161.24</c:v>
                </c:pt>
                <c:pt idx="222">
                  <c:v>165.12</c:v>
                </c:pt>
                <c:pt idx="223">
                  <c:v>169.11</c:v>
                </c:pt>
                <c:pt idx="224">
                  <c:v>173.19</c:v>
                </c:pt>
                <c:pt idx="225">
                  <c:v>177.38</c:v>
                </c:pt>
                <c:pt idx="226">
                  <c:v>181.7</c:v>
                </c:pt>
                <c:pt idx="227">
                  <c:v>186.15</c:v>
                </c:pt>
                <c:pt idx="228">
                  <c:v>190.79</c:v>
                </c:pt>
                <c:pt idx="229">
                  <c:v>195.65</c:v>
                </c:pt>
                <c:pt idx="230">
                  <c:v>200.8</c:v>
                </c:pt>
                <c:pt idx="231">
                  <c:v>206.25</c:v>
                </c:pt>
                <c:pt idx="232">
                  <c:v>212.0</c:v>
                </c:pt>
                <c:pt idx="233">
                  <c:v>218.04</c:v>
                </c:pt>
                <c:pt idx="234">
                  <c:v>224.35</c:v>
                </c:pt>
                <c:pt idx="235">
                  <c:v>230.89</c:v>
                </c:pt>
                <c:pt idx="236">
                  <c:v>237.84</c:v>
                </c:pt>
                <c:pt idx="237">
                  <c:v>245.41</c:v>
                </c:pt>
                <c:pt idx="238">
                  <c:v>253.43</c:v>
                </c:pt>
                <c:pt idx="239">
                  <c:v>261.73</c:v>
                </c:pt>
                <c:pt idx="240">
                  <c:v>270.0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Done so far, up to 'we are here' (curve traced from the original)</c:v>
                </c:pt>
              </c:strCache>
            </c:strRef>
          </c:tx>
          <c:spPr>
            <a:solidFill>
              <a:srgbClr val="DEE948"/>
            </a:solidFill>
            <a:ln>
              <a:noFill/>
            </a:ln>
          </c:spPr>
          <c:cat>
            <c:strRef>
              <c:f>Sheet1!$A$2:$A$242</c:f>
              <c:strCache>
                <c:ptCount val="24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</c:strCache>
            </c:strRef>
          </c:cat>
          <c:val>
            <c:numRef>
              <c:f>Sheet1!$C$2:$C$242</c:f>
              <c:numCache>
                <c:formatCode>General</c:formatCode>
                <c:ptCount val="241"/>
                <c:pt idx="0">
                  <c:v>0.0</c:v>
                </c:pt>
                <c:pt idx="1">
                  <c:v>0.35</c:v>
                </c:pt>
                <c:pt idx="2">
                  <c:v>0.72</c:v>
                </c:pt>
                <c:pt idx="3">
                  <c:v>1.09</c:v>
                </c:pt>
                <c:pt idx="4">
                  <c:v>1.46</c:v>
                </c:pt>
                <c:pt idx="5">
                  <c:v>1.82</c:v>
                </c:pt>
                <c:pt idx="6">
                  <c:v>2.17</c:v>
                </c:pt>
                <c:pt idx="7">
                  <c:v>2.51</c:v>
                </c:pt>
                <c:pt idx="8">
                  <c:v>2.84</c:v>
                </c:pt>
                <c:pt idx="9">
                  <c:v>3.15</c:v>
                </c:pt>
                <c:pt idx="10">
                  <c:v>3.46</c:v>
                </c:pt>
                <c:pt idx="11">
                  <c:v>3.75</c:v>
                </c:pt>
                <c:pt idx="12">
                  <c:v>4.02</c:v>
                </c:pt>
                <c:pt idx="13">
                  <c:v>4.29</c:v>
                </c:pt>
                <c:pt idx="14">
                  <c:v>4.55</c:v>
                </c:pt>
                <c:pt idx="15">
                  <c:v>4.8</c:v>
                </c:pt>
                <c:pt idx="16">
                  <c:v>5.05</c:v>
                </c:pt>
                <c:pt idx="17">
                  <c:v>5.3</c:v>
                </c:pt>
                <c:pt idx="18">
                  <c:v>5.54</c:v>
                </c:pt>
                <c:pt idx="19">
                  <c:v>5.77</c:v>
                </c:pt>
                <c:pt idx="20">
                  <c:v>6.01</c:v>
                </c:pt>
                <c:pt idx="21">
                  <c:v>6.24</c:v>
                </c:pt>
                <c:pt idx="22">
                  <c:v>6.47</c:v>
                </c:pt>
                <c:pt idx="23">
                  <c:v>6.7</c:v>
                </c:pt>
                <c:pt idx="24">
                  <c:v>6.92</c:v>
                </c:pt>
                <c:pt idx="25">
                  <c:v>7.14</c:v>
                </c:pt>
                <c:pt idx="26">
                  <c:v>7.36</c:v>
                </c:pt>
                <c:pt idx="27">
                  <c:v>7.58</c:v>
                </c:pt>
                <c:pt idx="28">
                  <c:v>7.79</c:v>
                </c:pt>
                <c:pt idx="29">
                  <c:v>8.0</c:v>
                </c:pt>
                <c:pt idx="30">
                  <c:v>8.21</c:v>
                </c:pt>
                <c:pt idx="31">
                  <c:v>8.41</c:v>
                </c:pt>
                <c:pt idx="32">
                  <c:v>8.61</c:v>
                </c:pt>
                <c:pt idx="33">
                  <c:v>8.81</c:v>
                </c:pt>
                <c:pt idx="34">
                  <c:v>9.0</c:v>
                </c:pt>
                <c:pt idx="35">
                  <c:v>9.19</c:v>
                </c:pt>
                <c:pt idx="36">
                  <c:v>9.38</c:v>
                </c:pt>
                <c:pt idx="37">
                  <c:v>9.56</c:v>
                </c:pt>
                <c:pt idx="38">
                  <c:v>9.74</c:v>
                </c:pt>
                <c:pt idx="39">
                  <c:v>9.92</c:v>
                </c:pt>
                <c:pt idx="40">
                  <c:v>10.09</c:v>
                </c:pt>
                <c:pt idx="41">
                  <c:v>10.26</c:v>
                </c:pt>
                <c:pt idx="42">
                  <c:v>10.43</c:v>
                </c:pt>
                <c:pt idx="43">
                  <c:v>10.6</c:v>
                </c:pt>
                <c:pt idx="44">
                  <c:v>10.76</c:v>
                </c:pt>
                <c:pt idx="45">
                  <c:v>10.93</c:v>
                </c:pt>
                <c:pt idx="46">
                  <c:v>11.09</c:v>
                </c:pt>
                <c:pt idx="47">
                  <c:v>11.25</c:v>
                </c:pt>
                <c:pt idx="48">
                  <c:v>11.41</c:v>
                </c:pt>
                <c:pt idx="49">
                  <c:v>11.57</c:v>
                </c:pt>
                <c:pt idx="50">
                  <c:v>11.73</c:v>
                </c:pt>
                <c:pt idx="51">
                  <c:v>11.89</c:v>
                </c:pt>
                <c:pt idx="52">
                  <c:v>12.05</c:v>
                </c:pt>
                <c:pt idx="53">
                  <c:v>12.2</c:v>
                </c:pt>
                <c:pt idx="54">
                  <c:v>12.35</c:v>
                </c:pt>
                <c:pt idx="55">
                  <c:v>12.5</c:v>
                </c:pt>
                <c:pt idx="56">
                  <c:v>12.65</c:v>
                </c:pt>
                <c:pt idx="57">
                  <c:v>12.8</c:v>
                </c:pt>
                <c:pt idx="58">
                  <c:v>12.94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1159928"/>
        <c:axId val="-2100718248"/>
      </c:area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Growth curve (traced from the original; values not published)</c:v>
                </c:pt>
              </c:strCache>
            </c:strRef>
          </c:tx>
          <c:spPr>
            <a:noFill/>
            <a:ln w="22042" cap="rnd">
              <a:solidFill>
                <a:srgbClr val="E2DCF6"/>
              </a:solidFill>
              <a:round/>
            </a:ln>
          </c:spPr>
          <c:marker>
            <c:symbol val="none"/>
          </c:marker>
          <c:cat>
            <c:strRef>
              <c:f>Sheet1!$A$2:$A$242</c:f>
              <c:strCache>
                <c:ptCount val="24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</c:strCache>
            </c:strRef>
          </c:cat>
          <c:val>
            <c:numRef>
              <c:f>Sheet1!$D$2:$D$242</c:f>
              <c:numCache>
                <c:formatCode>General</c:formatCode>
                <c:ptCount val="241"/>
                <c:pt idx="0">
                  <c:v>0.0</c:v>
                </c:pt>
                <c:pt idx="1">
                  <c:v>0.35</c:v>
                </c:pt>
                <c:pt idx="2">
                  <c:v>0.72</c:v>
                </c:pt>
                <c:pt idx="3">
                  <c:v>1.09</c:v>
                </c:pt>
                <c:pt idx="4">
                  <c:v>1.46</c:v>
                </c:pt>
                <c:pt idx="5">
                  <c:v>1.82</c:v>
                </c:pt>
                <c:pt idx="6">
                  <c:v>2.17</c:v>
                </c:pt>
                <c:pt idx="7">
                  <c:v>2.51</c:v>
                </c:pt>
                <c:pt idx="8">
                  <c:v>2.84</c:v>
                </c:pt>
                <c:pt idx="9">
                  <c:v>3.15</c:v>
                </c:pt>
                <c:pt idx="10">
                  <c:v>3.46</c:v>
                </c:pt>
                <c:pt idx="11">
                  <c:v>3.75</c:v>
                </c:pt>
                <c:pt idx="12">
                  <c:v>4.02</c:v>
                </c:pt>
                <c:pt idx="13">
                  <c:v>4.29</c:v>
                </c:pt>
                <c:pt idx="14">
                  <c:v>4.55</c:v>
                </c:pt>
                <c:pt idx="15">
                  <c:v>4.8</c:v>
                </c:pt>
                <c:pt idx="16">
                  <c:v>5.05</c:v>
                </c:pt>
                <c:pt idx="17">
                  <c:v>5.3</c:v>
                </c:pt>
                <c:pt idx="18">
                  <c:v>5.54</c:v>
                </c:pt>
                <c:pt idx="19">
                  <c:v>5.77</c:v>
                </c:pt>
                <c:pt idx="20">
                  <c:v>6.01</c:v>
                </c:pt>
                <c:pt idx="21">
                  <c:v>6.24</c:v>
                </c:pt>
                <c:pt idx="22">
                  <c:v>6.47</c:v>
                </c:pt>
                <c:pt idx="23">
                  <c:v>6.7</c:v>
                </c:pt>
                <c:pt idx="24">
                  <c:v>6.92</c:v>
                </c:pt>
                <c:pt idx="25">
                  <c:v>7.14</c:v>
                </c:pt>
                <c:pt idx="26">
                  <c:v>7.36</c:v>
                </c:pt>
                <c:pt idx="27">
                  <c:v>7.58</c:v>
                </c:pt>
                <c:pt idx="28">
                  <c:v>7.79</c:v>
                </c:pt>
                <c:pt idx="29">
                  <c:v>8.0</c:v>
                </c:pt>
                <c:pt idx="30">
                  <c:v>8.21</c:v>
                </c:pt>
                <c:pt idx="31">
                  <c:v>8.41</c:v>
                </c:pt>
                <c:pt idx="32">
                  <c:v>8.61</c:v>
                </c:pt>
                <c:pt idx="33">
                  <c:v>8.81</c:v>
                </c:pt>
                <c:pt idx="34">
                  <c:v>9.0</c:v>
                </c:pt>
                <c:pt idx="35">
                  <c:v>9.19</c:v>
                </c:pt>
                <c:pt idx="36">
                  <c:v>9.38</c:v>
                </c:pt>
                <c:pt idx="37">
                  <c:v>9.56</c:v>
                </c:pt>
                <c:pt idx="38">
                  <c:v>9.74</c:v>
                </c:pt>
                <c:pt idx="39">
                  <c:v>9.92</c:v>
                </c:pt>
                <c:pt idx="40">
                  <c:v>10.09</c:v>
                </c:pt>
                <c:pt idx="41">
                  <c:v>10.26</c:v>
                </c:pt>
                <c:pt idx="42">
                  <c:v>10.43</c:v>
                </c:pt>
                <c:pt idx="43">
                  <c:v>10.6</c:v>
                </c:pt>
                <c:pt idx="44">
                  <c:v>10.76</c:v>
                </c:pt>
                <c:pt idx="45">
                  <c:v>10.93</c:v>
                </c:pt>
                <c:pt idx="46">
                  <c:v>11.09</c:v>
                </c:pt>
                <c:pt idx="47">
                  <c:v>11.25</c:v>
                </c:pt>
                <c:pt idx="48">
                  <c:v>11.41</c:v>
                </c:pt>
                <c:pt idx="49">
                  <c:v>11.57</c:v>
                </c:pt>
                <c:pt idx="50">
                  <c:v>11.73</c:v>
                </c:pt>
                <c:pt idx="51">
                  <c:v>11.89</c:v>
                </c:pt>
                <c:pt idx="52">
                  <c:v>12.05</c:v>
                </c:pt>
                <c:pt idx="53">
                  <c:v>12.2</c:v>
                </c:pt>
                <c:pt idx="54">
                  <c:v>12.35</c:v>
                </c:pt>
                <c:pt idx="55">
                  <c:v>12.5</c:v>
                </c:pt>
                <c:pt idx="56">
                  <c:v>12.65</c:v>
                </c:pt>
                <c:pt idx="57">
                  <c:v>12.8</c:v>
                </c:pt>
                <c:pt idx="58">
                  <c:v>12.94</c:v>
                </c:pt>
                <c:pt idx="59">
                  <c:v>13.08</c:v>
                </c:pt>
                <c:pt idx="60">
                  <c:v>13.23</c:v>
                </c:pt>
                <c:pt idx="61">
                  <c:v>13.37</c:v>
                </c:pt>
                <c:pt idx="62">
                  <c:v>13.51</c:v>
                </c:pt>
                <c:pt idx="63">
                  <c:v>13.65</c:v>
                </c:pt>
                <c:pt idx="64">
                  <c:v>13.79</c:v>
                </c:pt>
                <c:pt idx="65">
                  <c:v>13.93</c:v>
                </c:pt>
                <c:pt idx="66">
                  <c:v>14.07</c:v>
                </c:pt>
                <c:pt idx="67">
                  <c:v>14.21</c:v>
                </c:pt>
                <c:pt idx="68">
                  <c:v>14.35</c:v>
                </c:pt>
                <c:pt idx="69">
                  <c:v>14.49</c:v>
                </c:pt>
                <c:pt idx="70">
                  <c:v>14.63</c:v>
                </c:pt>
                <c:pt idx="71">
                  <c:v>14.77</c:v>
                </c:pt>
                <c:pt idx="72">
                  <c:v>14.92</c:v>
                </c:pt>
                <c:pt idx="73">
                  <c:v>15.06</c:v>
                </c:pt>
                <c:pt idx="74">
                  <c:v>15.19</c:v>
                </c:pt>
                <c:pt idx="75">
                  <c:v>15.33</c:v>
                </c:pt>
                <c:pt idx="76">
                  <c:v>15.47</c:v>
                </c:pt>
                <c:pt idx="77">
                  <c:v>15.6</c:v>
                </c:pt>
                <c:pt idx="78">
                  <c:v>15.74</c:v>
                </c:pt>
                <c:pt idx="79">
                  <c:v>15.87</c:v>
                </c:pt>
                <c:pt idx="80">
                  <c:v>16.01</c:v>
                </c:pt>
                <c:pt idx="81">
                  <c:v>16.14</c:v>
                </c:pt>
                <c:pt idx="82">
                  <c:v>16.28</c:v>
                </c:pt>
                <c:pt idx="83">
                  <c:v>16.42</c:v>
                </c:pt>
                <c:pt idx="84">
                  <c:v>16.56</c:v>
                </c:pt>
                <c:pt idx="85">
                  <c:v>16.71</c:v>
                </c:pt>
                <c:pt idx="86">
                  <c:v>16.86</c:v>
                </c:pt>
                <c:pt idx="87">
                  <c:v>17.01</c:v>
                </c:pt>
                <c:pt idx="88">
                  <c:v>17.17</c:v>
                </c:pt>
                <c:pt idx="89">
                  <c:v>17.33</c:v>
                </c:pt>
                <c:pt idx="90">
                  <c:v>17.5</c:v>
                </c:pt>
                <c:pt idx="91">
                  <c:v>17.67</c:v>
                </c:pt>
                <c:pt idx="92">
                  <c:v>17.84</c:v>
                </c:pt>
                <c:pt idx="93">
                  <c:v>18.01</c:v>
                </c:pt>
                <c:pt idx="94">
                  <c:v>18.18</c:v>
                </c:pt>
                <c:pt idx="95">
                  <c:v>18.35</c:v>
                </c:pt>
                <c:pt idx="96">
                  <c:v>18.52</c:v>
                </c:pt>
                <c:pt idx="97">
                  <c:v>18.69</c:v>
                </c:pt>
                <c:pt idx="98">
                  <c:v>18.86</c:v>
                </c:pt>
                <c:pt idx="99">
                  <c:v>19.04</c:v>
                </c:pt>
                <c:pt idx="100">
                  <c:v>19.22</c:v>
                </c:pt>
                <c:pt idx="101">
                  <c:v>19.41</c:v>
                </c:pt>
                <c:pt idx="102">
                  <c:v>19.61</c:v>
                </c:pt>
                <c:pt idx="103">
                  <c:v>19.81</c:v>
                </c:pt>
                <c:pt idx="104">
                  <c:v>20.02</c:v>
                </c:pt>
                <c:pt idx="105">
                  <c:v>20.24</c:v>
                </c:pt>
                <c:pt idx="106">
                  <c:v>20.47</c:v>
                </c:pt>
                <c:pt idx="107">
                  <c:v>20.71</c:v>
                </c:pt>
                <c:pt idx="108">
                  <c:v>20.96</c:v>
                </c:pt>
                <c:pt idx="109">
                  <c:v>21.23</c:v>
                </c:pt>
                <c:pt idx="110">
                  <c:v>21.51</c:v>
                </c:pt>
                <c:pt idx="111">
                  <c:v>21.8</c:v>
                </c:pt>
                <c:pt idx="112">
                  <c:v>22.1</c:v>
                </c:pt>
                <c:pt idx="113">
                  <c:v>22.4</c:v>
                </c:pt>
                <c:pt idx="114">
                  <c:v>22.72</c:v>
                </c:pt>
                <c:pt idx="115">
                  <c:v>23.04</c:v>
                </c:pt>
                <c:pt idx="116">
                  <c:v>23.37</c:v>
                </c:pt>
                <c:pt idx="117">
                  <c:v>23.71</c:v>
                </c:pt>
                <c:pt idx="118">
                  <c:v>24.06</c:v>
                </c:pt>
                <c:pt idx="119">
                  <c:v>24.41</c:v>
                </c:pt>
                <c:pt idx="120">
                  <c:v>24.78</c:v>
                </c:pt>
                <c:pt idx="121">
                  <c:v>25.16</c:v>
                </c:pt>
                <c:pt idx="122">
                  <c:v>25.54</c:v>
                </c:pt>
                <c:pt idx="123">
                  <c:v>25.94</c:v>
                </c:pt>
                <c:pt idx="124">
                  <c:v>26.34</c:v>
                </c:pt>
                <c:pt idx="125">
                  <c:v>26.76</c:v>
                </c:pt>
                <c:pt idx="126">
                  <c:v>27.19</c:v>
                </c:pt>
                <c:pt idx="127">
                  <c:v>27.63</c:v>
                </c:pt>
                <c:pt idx="128">
                  <c:v>28.07</c:v>
                </c:pt>
                <c:pt idx="129">
                  <c:v>28.54</c:v>
                </c:pt>
                <c:pt idx="130">
                  <c:v>29.01</c:v>
                </c:pt>
                <c:pt idx="131">
                  <c:v>29.49</c:v>
                </c:pt>
                <c:pt idx="132">
                  <c:v>29.97</c:v>
                </c:pt>
                <c:pt idx="133">
                  <c:v>30.47</c:v>
                </c:pt>
                <c:pt idx="134">
                  <c:v>30.97</c:v>
                </c:pt>
                <c:pt idx="135">
                  <c:v>31.48</c:v>
                </c:pt>
                <c:pt idx="136">
                  <c:v>32.0</c:v>
                </c:pt>
                <c:pt idx="137">
                  <c:v>32.53</c:v>
                </c:pt>
                <c:pt idx="138">
                  <c:v>33.07</c:v>
                </c:pt>
                <c:pt idx="139">
                  <c:v>33.62</c:v>
                </c:pt>
                <c:pt idx="140">
                  <c:v>34.18</c:v>
                </c:pt>
                <c:pt idx="141">
                  <c:v>34.76</c:v>
                </c:pt>
                <c:pt idx="142">
                  <c:v>35.35</c:v>
                </c:pt>
                <c:pt idx="143">
                  <c:v>35.95</c:v>
                </c:pt>
                <c:pt idx="144">
                  <c:v>36.57</c:v>
                </c:pt>
                <c:pt idx="145">
                  <c:v>37.21</c:v>
                </c:pt>
                <c:pt idx="146">
                  <c:v>37.86</c:v>
                </c:pt>
                <c:pt idx="147">
                  <c:v>38.52</c:v>
                </c:pt>
                <c:pt idx="148">
                  <c:v>39.21</c:v>
                </c:pt>
                <c:pt idx="149">
                  <c:v>39.91</c:v>
                </c:pt>
                <c:pt idx="150">
                  <c:v>40.63</c:v>
                </c:pt>
                <c:pt idx="151">
                  <c:v>41.36</c:v>
                </c:pt>
                <c:pt idx="152">
                  <c:v>42.1</c:v>
                </c:pt>
                <c:pt idx="153">
                  <c:v>42.84</c:v>
                </c:pt>
                <c:pt idx="154">
                  <c:v>43.6</c:v>
                </c:pt>
                <c:pt idx="155">
                  <c:v>44.37</c:v>
                </c:pt>
                <c:pt idx="156">
                  <c:v>45.16</c:v>
                </c:pt>
                <c:pt idx="157">
                  <c:v>45.96</c:v>
                </c:pt>
                <c:pt idx="158">
                  <c:v>46.77</c:v>
                </c:pt>
                <c:pt idx="159">
                  <c:v>47.61</c:v>
                </c:pt>
                <c:pt idx="160">
                  <c:v>48.46</c:v>
                </c:pt>
                <c:pt idx="161">
                  <c:v>49.32</c:v>
                </c:pt>
                <c:pt idx="162">
                  <c:v>50.21</c:v>
                </c:pt>
                <c:pt idx="163">
                  <c:v>51.12</c:v>
                </c:pt>
                <c:pt idx="164">
                  <c:v>52.06</c:v>
                </c:pt>
                <c:pt idx="165">
                  <c:v>53.01</c:v>
                </c:pt>
                <c:pt idx="166">
                  <c:v>53.99</c:v>
                </c:pt>
                <c:pt idx="167">
                  <c:v>55.0</c:v>
                </c:pt>
                <c:pt idx="168">
                  <c:v>56.03</c:v>
                </c:pt>
                <c:pt idx="169">
                  <c:v>57.1</c:v>
                </c:pt>
                <c:pt idx="170">
                  <c:v>58.18</c:v>
                </c:pt>
                <c:pt idx="171">
                  <c:v>59.28</c:v>
                </c:pt>
                <c:pt idx="172">
                  <c:v>60.39</c:v>
                </c:pt>
                <c:pt idx="173">
                  <c:v>61.51</c:v>
                </c:pt>
                <c:pt idx="174">
                  <c:v>62.65</c:v>
                </c:pt>
                <c:pt idx="175">
                  <c:v>63.82</c:v>
                </c:pt>
                <c:pt idx="176">
                  <c:v>65.0</c:v>
                </c:pt>
                <c:pt idx="177">
                  <c:v>66.2</c:v>
                </c:pt>
                <c:pt idx="178">
                  <c:v>67.43</c:v>
                </c:pt>
                <c:pt idx="179">
                  <c:v>68.68</c:v>
                </c:pt>
                <c:pt idx="180">
                  <c:v>69.97</c:v>
                </c:pt>
                <c:pt idx="181">
                  <c:v>71.28</c:v>
                </c:pt>
                <c:pt idx="182">
                  <c:v>72.62</c:v>
                </c:pt>
                <c:pt idx="183">
                  <c:v>74.0</c:v>
                </c:pt>
                <c:pt idx="184">
                  <c:v>75.41</c:v>
                </c:pt>
                <c:pt idx="185">
                  <c:v>76.86</c:v>
                </c:pt>
                <c:pt idx="186">
                  <c:v>78.35</c:v>
                </c:pt>
                <c:pt idx="187">
                  <c:v>79.87</c:v>
                </c:pt>
                <c:pt idx="188">
                  <c:v>81.44</c:v>
                </c:pt>
                <c:pt idx="189">
                  <c:v>83.06</c:v>
                </c:pt>
                <c:pt idx="190">
                  <c:v>84.72</c:v>
                </c:pt>
                <c:pt idx="191">
                  <c:v>86.42</c:v>
                </c:pt>
                <c:pt idx="192">
                  <c:v>88.16</c:v>
                </c:pt>
                <c:pt idx="193">
                  <c:v>89.93</c:v>
                </c:pt>
                <c:pt idx="194">
                  <c:v>91.74</c:v>
                </c:pt>
                <c:pt idx="195">
                  <c:v>93.58</c:v>
                </c:pt>
                <c:pt idx="196">
                  <c:v>95.45</c:v>
                </c:pt>
                <c:pt idx="197">
                  <c:v>97.34</c:v>
                </c:pt>
                <c:pt idx="198">
                  <c:v>99.27</c:v>
                </c:pt>
                <c:pt idx="199">
                  <c:v>101.22</c:v>
                </c:pt>
                <c:pt idx="200">
                  <c:v>103.2</c:v>
                </c:pt>
                <c:pt idx="201">
                  <c:v>105.21</c:v>
                </c:pt>
                <c:pt idx="202">
                  <c:v>107.24</c:v>
                </c:pt>
                <c:pt idx="203">
                  <c:v>109.31</c:v>
                </c:pt>
                <c:pt idx="204">
                  <c:v>111.41</c:v>
                </c:pt>
                <c:pt idx="205">
                  <c:v>113.54</c:v>
                </c:pt>
                <c:pt idx="206">
                  <c:v>115.7</c:v>
                </c:pt>
                <c:pt idx="207">
                  <c:v>117.91</c:v>
                </c:pt>
                <c:pt idx="208">
                  <c:v>120.18</c:v>
                </c:pt>
                <c:pt idx="209">
                  <c:v>122.5</c:v>
                </c:pt>
                <c:pt idx="210">
                  <c:v>124.92</c:v>
                </c:pt>
                <c:pt idx="211">
                  <c:v>127.46</c:v>
                </c:pt>
                <c:pt idx="212">
                  <c:v>130.16</c:v>
                </c:pt>
                <c:pt idx="213">
                  <c:v>133.03</c:v>
                </c:pt>
                <c:pt idx="214">
                  <c:v>136.13</c:v>
                </c:pt>
                <c:pt idx="215">
                  <c:v>139.45</c:v>
                </c:pt>
                <c:pt idx="216">
                  <c:v>142.94</c:v>
                </c:pt>
                <c:pt idx="217">
                  <c:v>146.54</c:v>
                </c:pt>
                <c:pt idx="218">
                  <c:v>150.16</c:v>
                </c:pt>
                <c:pt idx="219">
                  <c:v>153.76</c:v>
                </c:pt>
                <c:pt idx="220">
                  <c:v>157.45</c:v>
                </c:pt>
                <c:pt idx="221">
                  <c:v>161.24</c:v>
                </c:pt>
                <c:pt idx="222">
                  <c:v>165.12</c:v>
                </c:pt>
                <c:pt idx="223">
                  <c:v>169.11</c:v>
                </c:pt>
                <c:pt idx="224">
                  <c:v>173.19</c:v>
                </c:pt>
                <c:pt idx="225">
                  <c:v>177.38</c:v>
                </c:pt>
                <c:pt idx="226">
                  <c:v>181.7</c:v>
                </c:pt>
                <c:pt idx="227">
                  <c:v>186.15</c:v>
                </c:pt>
                <c:pt idx="228">
                  <c:v>190.79</c:v>
                </c:pt>
                <c:pt idx="229">
                  <c:v>195.65</c:v>
                </c:pt>
                <c:pt idx="230">
                  <c:v>200.8</c:v>
                </c:pt>
                <c:pt idx="231">
                  <c:v>206.25</c:v>
                </c:pt>
                <c:pt idx="232">
                  <c:v>212.0</c:v>
                </c:pt>
                <c:pt idx="233">
                  <c:v>218.04</c:v>
                </c:pt>
                <c:pt idx="234">
                  <c:v>224.35</c:v>
                </c:pt>
                <c:pt idx="235">
                  <c:v>230.89</c:v>
                </c:pt>
                <c:pt idx="236">
                  <c:v>237.84</c:v>
                </c:pt>
                <c:pt idx="237">
                  <c:v>245.41</c:v>
                </c:pt>
                <c:pt idx="238">
                  <c:v>253.43</c:v>
                </c:pt>
                <c:pt idx="239">
                  <c:v>261.73</c:v>
                </c:pt>
                <c:pt idx="240">
                  <c:v>270.0</c:v>
                </c:pt>
              </c:numCache>
            </c:numRef>
          </c:val>
          <c:smooth val="0"/>
        </c:ser>
        <c:marker val="1"/>
        <c:axId val="-2101159928"/>
        <c:axId val="-2100718248"/>
      </c:lineChart>
      <c:catAx>
        <c:axId val="-210115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-2100718248"/>
        <c:crosses val="autoZero"/>
        <c:auto val="1"/>
        <c:lblAlgn val="ctr"/>
        <c:lblOffset val="100"/>
        <c:noMultiLvlLbl val="0"/>
      </c:catAx>
      <c:valAx>
        <c:axId val="-2100718248"/>
        <c:scaling>
          <c:orientation val="minMax"/>
          <c:max val="270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-2101159928"/>
        <c:crosses val="autoZero"/>
        <c:crossBetween val="midCat"/>
      </c:valAx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810">
          <a:solidFill>
            <a:srgbClr val="5B5D63"/>
          </a:solidFill>
          <a:latin typeface="Inter"/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The logo-only title becomes a cover that says what this is, set in Front's current purple and lime.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The pictograms are redrawn as one flow out of the shared inbox, and the three outcomes become the row you remember.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A dense 2018 screenshot with seven floating stickers becomes a simplified interface with numbered pins and a feature list you can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The 2,300 figure now leads the slide; logos are set as type, and each bar chart highlights its leader (Tech, Customer Support).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Two bare charts on two slides become one story, with the claim in the headline and a caption that says plainly what isn't published.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Each panel now leads with its figure, the numbers count up to the published values, and the usage multiples get bars drawn to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Every figure was the same blue at the same weight; now “default alive” leads, runway and cash follow, and the masked amounts read as masked.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Mixed clip-art becomes one icon set, the three columns become cards of equal weight, and 64% DAU/MAU is drawn as a gauge.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The curve now separates what's done (lime) from what's next, so “We are here” is the first thing you see.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changed: A plain “Thanks” becomes a recap of the four numbers worth remembering, each exactly as published.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slideshare.net/MathildeCollin/front-series-b-deck-91172575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slideshare.net/MathildeCollin/front-series-b-deck-91172575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slideshare.net/MathildeCollin/front-series-b-deck-91172575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slideshare.net/MathildeCollin/front-series-b-deck-91172575" TargetMode="External"/><Relationship Id="rId4" Type="http://schemas.openxmlformats.org/officeDocument/2006/relationships/chart" Target="../charts/chart1.xml"/><Relationship Id="rId5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slideshare.net/MathildeCollin/front-series-b-deck-91172575" TargetMode="External"/><Relationship Id="rId4" Type="http://schemas.openxmlformats.org/officeDocument/2006/relationships/chart" Target="../charts/chart3.xml"/><Relationship Id="rId5" Type="http://schemas.openxmlformats.org/officeDocument/2006/relationships/chart" Target="../charts/char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slideshare.net/MathildeCollin/front-series-b-deck-91172575" TargetMode="External"/><Relationship Id="rId4" Type="http://schemas.openxmlformats.org/officeDocument/2006/relationships/chart" Target="../charts/chart5.xml"/><Relationship Id="rId5" Type="http://schemas.openxmlformats.org/officeDocument/2006/relationships/chart" Target="../charts/char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slideshare.net/MathildeCollin/front-series-b-deck-91172575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slideshare.net/MathildeCollin/front-series-b-deck-91172575" TargetMode="External"/><Relationship Id="rId4" Type="http://schemas.openxmlformats.org/officeDocument/2006/relationships/chart" Target="../charts/char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slideshare.net/MathildeCollin/front-series-b-deck-91172575" TargetMode="External"/><Relationship Id="rId4" Type="http://schemas.openxmlformats.org/officeDocument/2006/relationships/chart" Target="../charts/chart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slideshare.net/MathildeCollin/front-series-b-deck-91172575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5C2286"/>
            </a:gs>
            <a:gs pos="8000">
              <a:srgbClr val="561F7C"/>
            </a:gs>
            <a:gs pos="16000">
              <a:srgbClr val="4D1A6E"/>
            </a:gs>
            <a:gs pos="24000">
              <a:srgbClr val="43165F"/>
            </a:gs>
            <a:gs pos="32000">
              <a:srgbClr val="3A1151"/>
            </a:gs>
            <a:gs pos="40000">
              <a:srgbClr val="340E47"/>
            </a:gs>
            <a:gs pos="48000">
              <a:srgbClr val="300C41"/>
            </a:gs>
            <a:gs pos="100000">
              <a:srgbClr val="300C41"/>
            </a:gs>
          </a:gsLst>
          <a:path path="circle">
            <a:fillToRect l="88000" t="38000" r="12000" b="62000"/>
          </a:path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4D2E5C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A292AA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A292AA"/>
                </a:solidFill>
                <a:latin typeface="Inter" panose="020B0502030000000004" pitchFamily="34" charset="0"/>
              </a:rPr>
              <a:t>01 / 10</a:t>
            </a:r>
          </a:p>
        </p:txBody>
      </p:sp>
      <p:sp>
        <p:nvSpPr>
          <p:cNvPr id="6" name="Front wordmark"/>
          <p:cNvSpPr txBox="1"/>
          <p:nvPr/>
        </p:nvSpPr>
        <p:spPr>
          <a:xfrm>
            <a:off x="585470" y="436880"/>
            <a:ext cx="889000" cy="381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spc="-108">
                <a:solidFill>
                  <a:srgbClr val="FFFFFF"/>
                </a:solidFill>
                <a:latin typeface="Inter" panose="020B0502030000000004" pitchFamily="34" charset="0"/>
              </a:rPr>
              <a:t>Front</a:t>
            </a:r>
          </a:p>
        </p:txBody>
      </p:sp>
      <p:sp>
        <p:nvSpPr>
          <p:cNvPr id="7" name="Wordmark dot"/>
          <p:cNvSpPr/>
          <p:nvPr/>
        </p:nvSpPr>
        <p:spPr>
          <a:xfrm>
            <a:off x="1369060" y="638810"/>
            <a:ext cx="87630" cy="87630"/>
          </a:xfrm>
          <a:prstGeom prst="ellipse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oncept redesign pill"/>
          <p:cNvSpPr/>
          <p:nvPr/>
        </p:nvSpPr>
        <p:spPr>
          <a:xfrm>
            <a:off x="10082530" y="485140"/>
            <a:ext cx="1524000" cy="28575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DEE948">
                <a:alpha val="55000"/>
              </a:srgbClr>
            </a:solidFill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0" b="1" spc="83">
                <a:solidFill>
                  <a:srgbClr val="DEE948"/>
                </a:solidFill>
                <a:latin typeface="Inter" panose="020B0502030000000004" pitchFamily="34" charset="0"/>
              </a:rPr>
              <a:t>CONCEPT REDESIGN</a:t>
            </a:r>
          </a:p>
        </p:txBody>
      </p:sp>
      <p:sp>
        <p:nvSpPr>
          <p:cNvPr id="9" name="Eyebrow rule"/>
          <p:cNvSpPr/>
          <p:nvPr/>
        </p:nvSpPr>
        <p:spPr>
          <a:xfrm>
            <a:off x="585470" y="1818640"/>
            <a:ext cx="194945" cy="1905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Eyebrow"/>
          <p:cNvSpPr txBox="1"/>
          <p:nvPr/>
        </p:nvSpPr>
        <p:spPr>
          <a:xfrm>
            <a:off x="877570" y="176149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DEE948"/>
                </a:solidFill>
                <a:latin typeface="Inter" panose="020B0502030000000004" pitchFamily="34" charset="0"/>
              </a:rPr>
              <a:t>SERIES B PITCH DECK</a:t>
            </a:r>
          </a:p>
        </p:txBody>
      </p:sp>
      <p:sp>
        <p:nvSpPr>
          <p:cNvPr id="11" name="Title"/>
          <p:cNvSpPr txBox="1"/>
          <p:nvPr/>
        </p:nvSpPr>
        <p:spPr>
          <a:xfrm>
            <a:off x="585470" y="2249596"/>
            <a:ext cx="6604000" cy="273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74400"/>
              </a:lnSpc>
              <a:spcBef>
                <a:spcPts val="0"/>
              </a:spcBef>
              <a:spcAft>
                <a:spcPts val="0"/>
              </a:spcAft>
            </a:pPr>
            <a:r>
              <a:rPr sz="10180" b="1" spc="-560">
                <a:solidFill>
                  <a:srgbClr val="FFFFFF"/>
                </a:solidFill>
                <a:latin typeface="Inter" panose="020B0502030000000004" pitchFamily="34" charset="0"/>
              </a:rPr>
              <a:t>Series B</a:t>
            </a:r>
          </a:p>
          <a:p>
            <a:pPr algn="l">
              <a:lnSpc>
                <a:spcPct val="74400"/>
              </a:lnSpc>
              <a:spcBef>
                <a:spcPts val="0"/>
              </a:spcBef>
              <a:spcAft>
                <a:spcPts val="0"/>
              </a:spcAft>
            </a:pPr>
            <a:r>
              <a:rPr sz="10180" b="1" spc="-560">
                <a:solidFill>
                  <a:srgbClr val="DEE948"/>
                </a:solidFill>
                <a:latin typeface="Inter" panose="020B0502030000000004" pitchFamily="34" charset="0"/>
              </a:rPr>
              <a:t>2018</a:t>
            </a:r>
          </a:p>
        </p:txBody>
      </p:sp>
      <p:sp>
        <p:nvSpPr>
          <p:cNvPr id="12" name="Subtitle"/>
          <p:cNvSpPr txBox="1"/>
          <p:nvPr/>
        </p:nvSpPr>
        <p:spPr>
          <a:xfrm>
            <a:off x="585470" y="4643366"/>
            <a:ext cx="3759200" cy="55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100"/>
              </a:lnSpc>
              <a:spcBef>
                <a:spcPts val="0"/>
              </a:spcBef>
              <a:spcAft>
                <a:spcPts val="0"/>
              </a:spcAft>
            </a:pPr>
            <a:r>
              <a:rPr sz="1390" b="0">
                <a:solidFill>
                  <a:srgbClr val="E2DCF6"/>
                </a:solidFill>
                <a:latin typeface="Inter" panose="020B0502030000000004" pitchFamily="34" charset="0"/>
              </a:rPr>
              <a:t>Front's public Series B deck, redesigned in Front's current brand by Artrix Studio.</a:t>
            </a:r>
          </a:p>
        </p:txBody>
      </p:sp>
      <p:grpSp>
        <p:nvGrpSpPr>
          <p:cNvPr id="13" name="Shared inbox illustration"/>
          <p:cNvGrpSpPr/>
          <p:nvPr/>
        </p:nvGrpSpPr>
        <p:grpSpPr>
          <a:xfrm>
            <a:off x="6973570" y="1594889"/>
            <a:ext cx="4422371" cy="4001192"/>
            <a:chOff x="6973570" y="1594889"/>
            <a:chExt cx="4422371" cy="4001192"/>
          </a:xfrm>
        </p:grpSpPr>
        <p:sp>
          <p:nvSpPr>
            <p:cNvPr id="14" name="Rounded Rectangle 13"/>
            <p:cNvSpPr/>
            <p:nvPr/>
          </p:nvSpPr>
          <p:spPr>
            <a:xfrm>
              <a:off x="7289454" y="1594889"/>
              <a:ext cx="4001193" cy="779180"/>
            </a:xfrm>
            <a:prstGeom prst="roundRect">
              <a:avLst>
                <a:gd name="adj" fmla="val 21621"/>
              </a:avLst>
            </a:prstGeom>
            <a:solidFill>
              <a:srgbClr val="E2DCF6">
                <a:alpha val="6300"/>
              </a:srgbClr>
            </a:solidFill>
            <a:ln w="9525">
              <a:solidFill>
                <a:srgbClr val="E2DCF6">
                  <a:alpha val="14400"/>
                </a:srgbClr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5" name="Oval 14"/>
            <p:cNvSpPr/>
            <p:nvPr/>
          </p:nvSpPr>
          <p:spPr>
            <a:xfrm>
              <a:off x="7531631" y="1805478"/>
              <a:ext cx="358001" cy="358001"/>
            </a:xfrm>
            <a:prstGeom prst="ellipse">
              <a:avLst/>
            </a:prstGeom>
            <a:solidFill>
              <a:srgbClr val="5B1F76">
                <a:alpha val="90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047574" y="1847596"/>
              <a:ext cx="1368829" cy="105295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95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8047574" y="2058185"/>
              <a:ext cx="2527069" cy="8423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62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973570" y="2563599"/>
              <a:ext cx="4317076" cy="968710"/>
            </a:xfrm>
            <a:prstGeom prst="roundRect">
              <a:avLst>
                <a:gd name="adj" fmla="val 19565"/>
              </a:avLst>
            </a:prstGeom>
            <a:solidFill>
              <a:srgbClr val="5B1F76"/>
            </a:solidFill>
            <a:ln w="9525">
              <a:solidFill>
                <a:srgbClr val="8034B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973570" y="2753129"/>
              <a:ext cx="52647" cy="589649"/>
            </a:xfrm>
            <a:prstGeom prst="roundRect">
              <a:avLst>
                <a:gd name="adj" fmla="val 50000"/>
              </a:avLst>
            </a:prstGeom>
            <a:solidFill>
              <a:srgbClr val="DEE948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0" name="Oval 19"/>
            <p:cNvSpPr/>
            <p:nvPr/>
          </p:nvSpPr>
          <p:spPr>
            <a:xfrm>
              <a:off x="7257865" y="2847894"/>
              <a:ext cx="400119" cy="400119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1" name="Oval 20"/>
            <p:cNvSpPr/>
            <p:nvPr/>
          </p:nvSpPr>
          <p:spPr>
            <a:xfrm>
              <a:off x="7531631" y="2847894"/>
              <a:ext cx="400119" cy="400119"/>
            </a:xfrm>
            <a:prstGeom prst="ellipse">
              <a:avLst/>
            </a:prstGeom>
            <a:solidFill>
              <a:srgbClr val="8034BF"/>
            </a:solidFill>
            <a:ln w="42118">
              <a:solidFill>
                <a:srgbClr val="5B1F76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8089692" y="2879483"/>
              <a:ext cx="1579418" cy="1158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089692" y="3111131"/>
              <a:ext cx="2632364" cy="94765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079461" y="3342779"/>
              <a:ext cx="2316480" cy="610708"/>
            </a:xfrm>
            <a:prstGeom prst="roundRect">
              <a:avLst>
                <a:gd name="adj" fmla="val 27586"/>
              </a:avLst>
            </a:prstGeom>
            <a:solidFill>
              <a:srgbClr val="DEE948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5" name="Bubble tail"/>
            <p:cNvSpPr/>
            <p:nvPr/>
          </p:nvSpPr>
          <p:spPr>
            <a:xfrm>
              <a:off x="9311109" y="3953487"/>
              <a:ext cx="231648" cy="168471"/>
            </a:xfrm>
            <a:custGeom>
              <a:avLst/>
              <a:gdLst/>
              <a:ahLst/>
              <a:cxnLst/>
              <a:rect l="l" t="t" r="r" b="b"/>
              <a:pathLst>
                <a:path w="231648" h="168471">
                  <a:moveTo>
                    <a:pt x="105294" y="0"/>
                  </a:moveTo>
                  <a:lnTo>
                    <a:pt x="0" y="168471"/>
                  </a:lnTo>
                  <a:lnTo>
                    <a:pt x="231648" y="0"/>
                  </a:lnTo>
                  <a:close/>
                </a:path>
              </a:pathLst>
            </a:custGeom>
            <a:solidFill>
              <a:srgbClr val="DEE948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6" name="At sign"/>
            <p:cNvSpPr txBox="1"/>
            <p:nvPr/>
          </p:nvSpPr>
          <p:spPr>
            <a:xfrm>
              <a:off x="9304020" y="3525520"/>
              <a:ext cx="254000" cy="2540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1580" b="1">
                  <a:solidFill>
                    <a:srgbClr val="300C41"/>
                  </a:solidFill>
                  <a:latin typeface="Inter" panose="020B0502030000000004" pitchFamily="34" charset="0"/>
                </a:rPr>
                <a:t>@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9584875" y="3553368"/>
              <a:ext cx="1221417" cy="94765"/>
            </a:xfrm>
            <a:prstGeom prst="roundRect">
              <a:avLst>
                <a:gd name="adj" fmla="val 50000"/>
              </a:avLst>
            </a:prstGeom>
            <a:solidFill>
              <a:srgbClr val="644E43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9584875" y="3721839"/>
              <a:ext cx="842356" cy="84236"/>
            </a:xfrm>
            <a:prstGeom prst="roundRect">
              <a:avLst>
                <a:gd name="adj" fmla="val 50000"/>
              </a:avLst>
            </a:prstGeom>
            <a:solidFill>
              <a:srgbClr val="A19C4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7289454" y="4290429"/>
              <a:ext cx="4001193" cy="779180"/>
            </a:xfrm>
            <a:prstGeom prst="roundRect">
              <a:avLst>
                <a:gd name="adj" fmla="val 21621"/>
              </a:avLst>
            </a:prstGeom>
            <a:solidFill>
              <a:srgbClr val="E2DCF6">
                <a:alpha val="5250"/>
              </a:srgbClr>
            </a:solidFill>
            <a:ln w="9525">
              <a:solidFill>
                <a:srgbClr val="E2DCF6">
                  <a:alpha val="12000"/>
                </a:srgbClr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0" name="Oval 29"/>
            <p:cNvSpPr/>
            <p:nvPr/>
          </p:nvSpPr>
          <p:spPr>
            <a:xfrm>
              <a:off x="7531631" y="4501019"/>
              <a:ext cx="358001" cy="358001"/>
            </a:xfrm>
            <a:prstGeom prst="ellipse">
              <a:avLst/>
            </a:prstGeom>
            <a:solidFill>
              <a:srgbClr val="46145E">
                <a:alpha val="7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8047574" y="4543136"/>
              <a:ext cx="1158240" cy="105295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375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047574" y="4753725"/>
              <a:ext cx="2211185" cy="84236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12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7289454" y="5238080"/>
              <a:ext cx="4001193" cy="358001"/>
            </a:xfrm>
            <a:prstGeom prst="roundRect">
              <a:avLst>
                <a:gd name="adj" fmla="val 41176"/>
              </a:avLst>
            </a:prstGeom>
            <a:solidFill>
              <a:srgbClr val="E2DCF6">
                <a:alpha val="2400"/>
              </a:srgbClr>
            </a:solidFill>
            <a:ln w="9525">
              <a:solidFill>
                <a:srgbClr val="E2DCF6">
                  <a:alpha val="4800"/>
                </a:srgbClr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828384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828384"/>
                </a:solidFill>
                <a:latin typeface="Inter" panose="020B0502030000000004" pitchFamily="34" charset="0"/>
              </a:rPr>
              <a:t>02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8034BF"/>
                </a:solidFill>
                <a:latin typeface="Inter" panose="020B0502030000000004" pitchFamily="34" charset="0"/>
              </a:rPr>
              <a:t>THE PROBLEM</a:t>
            </a:r>
          </a:p>
        </p:txBody>
      </p:sp>
      <p:sp>
        <p:nvSpPr>
          <p:cNvPr id="8" name="Highlight"/>
          <p:cNvSpPr/>
          <p:nvPr/>
        </p:nvSpPr>
        <p:spPr>
          <a:xfrm>
            <a:off x="1183640" y="1470660"/>
            <a:ext cx="3732530" cy="14224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adline"/>
          <p:cNvSpPr txBox="1"/>
          <p:nvPr/>
        </p:nvSpPr>
        <p:spPr>
          <a:xfrm>
            <a:off x="585470" y="803361"/>
            <a:ext cx="10922000" cy="914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Email was never built</a:t>
            </a:r>
            <a:br/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for </a:t>
            </a: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teams to collaborate</a:t>
            </a:r>
          </a:p>
        </p:txBody>
      </p:sp>
      <p:sp>
        <p:nvSpPr>
          <p:cNvPr id="10" name="Shared inbox"/>
          <p:cNvSpPr/>
          <p:nvPr/>
        </p:nvSpPr>
        <p:spPr>
          <a:xfrm>
            <a:off x="4884420" y="1903730"/>
            <a:ext cx="2424430" cy="589280"/>
          </a:xfrm>
          <a:prstGeom prst="roundRect">
            <a:avLst>
              <a:gd name="adj" fmla="val 24784"/>
            </a:avLst>
          </a:prstGeom>
          <a:solidFill>
            <a:srgbClr val="F8F1FE"/>
          </a:solidFill>
          <a:ln w="9525">
            <a:solidFill>
              <a:srgbClr val="E8DAF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Inbox icon"/>
          <p:cNvSpPr/>
          <p:nvPr/>
        </p:nvSpPr>
        <p:spPr>
          <a:xfrm>
            <a:off x="5128419" y="2079149"/>
            <a:ext cx="237172" cy="217408"/>
          </a:xfrm>
          <a:custGeom>
            <a:avLst/>
            <a:gdLst/>
            <a:ahLst/>
            <a:cxnLst/>
            <a:rect l="l" t="t" r="r" b="b"/>
            <a:pathLst>
              <a:path w="237172" h="217408">
                <a:moveTo>
                  <a:pt x="0" y="138350"/>
                </a:moveTo>
                <a:lnTo>
                  <a:pt x="0" y="217408"/>
                </a:lnTo>
                <a:lnTo>
                  <a:pt x="237172" y="217408"/>
                </a:lnTo>
                <a:lnTo>
                  <a:pt x="237172" y="138350"/>
                </a:lnTo>
                <a:moveTo>
                  <a:pt x="0" y="138350"/>
                </a:moveTo>
                <a:lnTo>
                  <a:pt x="69175" y="138350"/>
                </a:lnTo>
                <a:lnTo>
                  <a:pt x="88939" y="177879"/>
                </a:lnTo>
                <a:lnTo>
                  <a:pt x="148233" y="177879"/>
                </a:lnTo>
                <a:lnTo>
                  <a:pt x="167997" y="138350"/>
                </a:lnTo>
                <a:lnTo>
                  <a:pt x="237172" y="138350"/>
                </a:lnTo>
                <a:moveTo>
                  <a:pt x="118586" y="0"/>
                </a:moveTo>
                <a:lnTo>
                  <a:pt x="118586" y="108704"/>
                </a:lnTo>
                <a:moveTo>
                  <a:pt x="74116" y="64234"/>
                </a:moveTo>
                <a:lnTo>
                  <a:pt x="118586" y="108704"/>
                </a:lnTo>
                <a:lnTo>
                  <a:pt x="163056" y="64234"/>
                </a:lnTo>
              </a:path>
            </a:pathLst>
          </a:custGeom>
          <a:noFill/>
          <a:ln w="19812" cap="rnd">
            <a:solidFill>
              <a:srgbClr val="300C41"/>
            </a:solidFill>
            <a:round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Shared addresses"/>
          <p:cNvSpPr txBox="1"/>
          <p:nvPr/>
        </p:nvSpPr>
        <p:spPr>
          <a:xfrm>
            <a:off x="5551170" y="1995485"/>
            <a:ext cx="1651000" cy="381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15400"/>
              </a:lnSpc>
              <a:spcBef>
                <a:spcPts val="0"/>
              </a:spcBef>
              <a:spcAft>
                <a:spcPts val="0"/>
              </a:spcAft>
            </a:pPr>
            <a:r>
              <a:rPr sz="1060" b="0">
                <a:solidFill>
                  <a:srgbClr val="300C41"/>
                </a:solidFill>
                <a:latin typeface="Inter" panose="020B0502030000000004" pitchFamily="34" charset="0"/>
              </a:rPr>
              <a:t>sales@company.com</a:t>
            </a:r>
            <a:br/>
            <a:r>
              <a:rPr sz="1060" b="0">
                <a:solidFill>
                  <a:srgbClr val="300C41"/>
                </a:solidFill>
                <a:latin typeface="Inter" panose="020B0502030000000004" pitchFamily="34" charset="0"/>
              </a:rPr>
              <a:t>support@company.com</a:t>
            </a:r>
          </a:p>
        </p:txBody>
      </p:sp>
      <p:grpSp>
        <p:nvGrpSpPr>
          <p:cNvPr id="13" name="Shared inbox flow diagram"/>
          <p:cNvGrpSpPr/>
          <p:nvPr/>
        </p:nvGrpSpPr>
        <p:grpSpPr>
          <a:xfrm>
            <a:off x="1810032" y="2655704"/>
            <a:ext cx="9162914" cy="2357282"/>
            <a:chOff x="1810032" y="2655704"/>
            <a:chExt cx="9162914" cy="2357282"/>
          </a:xfrm>
        </p:grpSpPr>
        <p:sp>
          <p:nvSpPr>
            <p:cNvPr id="14" name="Flow"/>
            <p:cNvSpPr/>
            <p:nvPr/>
          </p:nvSpPr>
          <p:spPr>
            <a:xfrm>
              <a:off x="2381495" y="2686318"/>
              <a:ext cx="3306318" cy="1469475"/>
            </a:xfrm>
            <a:custGeom>
              <a:avLst/>
              <a:gdLst/>
              <a:ahLst/>
              <a:cxnLst/>
              <a:rect l="l" t="t" r="r" b="b"/>
              <a:pathLst>
                <a:path w="3306318" h="1469475">
                  <a:moveTo>
                    <a:pt x="3306318" y="0"/>
                  </a:moveTo>
                  <a:lnTo>
                    <a:pt x="3201590" y="89144"/>
                  </a:lnTo>
                  <a:lnTo>
                    <a:pt x="3092117" y="172682"/>
                  </a:lnTo>
                  <a:lnTo>
                    <a:pt x="2978823" y="250298"/>
                  </a:lnTo>
                  <a:lnTo>
                    <a:pt x="2862631" y="321679"/>
                  </a:lnTo>
                  <a:lnTo>
                    <a:pt x="2744465" y="386508"/>
                  </a:lnTo>
                  <a:lnTo>
                    <a:pt x="2625249" y="444471"/>
                  </a:lnTo>
                  <a:lnTo>
                    <a:pt x="2505908" y="495253"/>
                  </a:lnTo>
                  <a:lnTo>
                    <a:pt x="2387364" y="538539"/>
                  </a:lnTo>
                  <a:lnTo>
                    <a:pt x="2270542" y="574014"/>
                  </a:lnTo>
                  <a:lnTo>
                    <a:pt x="2156366" y="601363"/>
                  </a:lnTo>
                  <a:lnTo>
                    <a:pt x="2045759" y="620271"/>
                  </a:lnTo>
                  <a:lnTo>
                    <a:pt x="1939646" y="630423"/>
                  </a:lnTo>
                  <a:lnTo>
                    <a:pt x="1838950" y="631504"/>
                  </a:lnTo>
                  <a:lnTo>
                    <a:pt x="1744595" y="623200"/>
                  </a:lnTo>
                  <a:lnTo>
                    <a:pt x="1657505" y="605195"/>
                  </a:lnTo>
                  <a:lnTo>
                    <a:pt x="1578604" y="577174"/>
                  </a:lnTo>
                  <a:lnTo>
                    <a:pt x="1508816" y="538822"/>
                  </a:lnTo>
                  <a:lnTo>
                    <a:pt x="1449065" y="489825"/>
                  </a:lnTo>
                  <a:lnTo>
                    <a:pt x="1400054" y="446130"/>
                  </a:lnTo>
                  <a:lnTo>
                    <a:pt x="1348754" y="410119"/>
                  </a:lnTo>
                  <a:lnTo>
                    <a:pt x="1295900" y="381542"/>
                  </a:lnTo>
                  <a:lnTo>
                    <a:pt x="1242228" y="360146"/>
                  </a:lnTo>
                  <a:lnTo>
                    <a:pt x="1188471" y="345679"/>
                  </a:lnTo>
                  <a:lnTo>
                    <a:pt x="1135365" y="337889"/>
                  </a:lnTo>
                  <a:lnTo>
                    <a:pt x="1083645" y="336524"/>
                  </a:lnTo>
                  <a:lnTo>
                    <a:pt x="1034046" y="341332"/>
                  </a:lnTo>
                  <a:lnTo>
                    <a:pt x="987303" y="352062"/>
                  </a:lnTo>
                  <a:lnTo>
                    <a:pt x="944150" y="368461"/>
                  </a:lnTo>
                  <a:lnTo>
                    <a:pt x="905322" y="390277"/>
                  </a:lnTo>
                  <a:lnTo>
                    <a:pt x="871555" y="417258"/>
                  </a:lnTo>
                  <a:lnTo>
                    <a:pt x="843583" y="449153"/>
                  </a:lnTo>
                  <a:lnTo>
                    <a:pt x="822142" y="485710"/>
                  </a:lnTo>
                  <a:lnTo>
                    <a:pt x="807965" y="526675"/>
                  </a:lnTo>
                  <a:lnTo>
                    <a:pt x="801788" y="571798"/>
                  </a:lnTo>
                  <a:lnTo>
                    <a:pt x="804346" y="620827"/>
                  </a:lnTo>
                  <a:lnTo>
                    <a:pt x="816374" y="673509"/>
                  </a:lnTo>
                  <a:lnTo>
                    <a:pt x="826051" y="725047"/>
                  </a:lnTo>
                  <a:lnTo>
                    <a:pt x="821974" y="771357"/>
                  </a:lnTo>
                  <a:lnTo>
                    <a:pt x="805508" y="813257"/>
                  </a:lnTo>
                  <a:lnTo>
                    <a:pt x="778019" y="851566"/>
                  </a:lnTo>
                  <a:lnTo>
                    <a:pt x="740872" y="887104"/>
                  </a:lnTo>
                  <a:lnTo>
                    <a:pt x="695430" y="920689"/>
                  </a:lnTo>
                  <a:lnTo>
                    <a:pt x="643059" y="953141"/>
                  </a:lnTo>
                  <a:lnTo>
                    <a:pt x="585124" y="985277"/>
                  </a:lnTo>
                  <a:lnTo>
                    <a:pt x="522990" y="1017917"/>
                  </a:lnTo>
                  <a:lnTo>
                    <a:pt x="458021" y="1051881"/>
                  </a:lnTo>
                  <a:lnTo>
                    <a:pt x="391582" y="1087985"/>
                  </a:lnTo>
                  <a:lnTo>
                    <a:pt x="325038" y="1127051"/>
                  </a:lnTo>
                  <a:lnTo>
                    <a:pt x="259754" y="1169896"/>
                  </a:lnTo>
                  <a:lnTo>
                    <a:pt x="197094" y="1217339"/>
                  </a:lnTo>
                  <a:lnTo>
                    <a:pt x="138424" y="1270200"/>
                  </a:lnTo>
                  <a:lnTo>
                    <a:pt x="85109" y="1329297"/>
                  </a:lnTo>
                  <a:lnTo>
                    <a:pt x="38512" y="1395449"/>
                  </a:lnTo>
                  <a:lnTo>
                    <a:pt x="0" y="1469475"/>
                  </a:lnTo>
                </a:path>
              </a:pathLst>
            </a:custGeom>
            <a:noFill/>
            <a:ln w="24491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5" name="Flow"/>
            <p:cNvSpPr/>
            <p:nvPr/>
          </p:nvSpPr>
          <p:spPr>
            <a:xfrm>
              <a:off x="4565297" y="3033277"/>
              <a:ext cx="795966" cy="1347019"/>
            </a:xfrm>
            <a:custGeom>
              <a:avLst/>
              <a:gdLst/>
              <a:ahLst/>
              <a:cxnLst/>
              <a:rect l="l" t="t" r="r" b="b"/>
              <a:pathLst>
                <a:path w="795966" h="1347019">
                  <a:moveTo>
                    <a:pt x="0" y="1347019"/>
                  </a:moveTo>
                  <a:lnTo>
                    <a:pt x="795966" y="0"/>
                  </a:lnTo>
                </a:path>
              </a:pathLst>
            </a:custGeom>
            <a:noFill/>
            <a:ln w="24491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6" name="Flow"/>
            <p:cNvSpPr/>
            <p:nvPr/>
          </p:nvSpPr>
          <p:spPr>
            <a:xfrm>
              <a:off x="4993894" y="3033277"/>
              <a:ext cx="755147" cy="1347019"/>
            </a:xfrm>
            <a:custGeom>
              <a:avLst/>
              <a:gdLst/>
              <a:ahLst/>
              <a:cxnLst/>
              <a:rect l="l" t="t" r="r" b="b"/>
              <a:pathLst>
                <a:path w="755147" h="1347019">
                  <a:moveTo>
                    <a:pt x="0" y="1347019"/>
                  </a:moveTo>
                  <a:lnTo>
                    <a:pt x="755147" y="0"/>
                  </a:lnTo>
                </a:path>
              </a:pathLst>
            </a:custGeom>
            <a:noFill/>
            <a:ln w="24491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7" name="Flow"/>
            <p:cNvSpPr/>
            <p:nvPr/>
          </p:nvSpPr>
          <p:spPr>
            <a:xfrm>
              <a:off x="6483778" y="2931231"/>
              <a:ext cx="1632750" cy="1367427"/>
            </a:xfrm>
            <a:custGeom>
              <a:avLst/>
              <a:gdLst/>
              <a:ahLst/>
              <a:cxnLst/>
              <a:rect l="l" t="t" r="r" b="b"/>
              <a:pathLst>
                <a:path w="1632750" h="1367427">
                  <a:moveTo>
                    <a:pt x="0" y="0"/>
                  </a:moveTo>
                  <a:lnTo>
                    <a:pt x="632691" y="673509"/>
                  </a:lnTo>
                  <a:moveTo>
                    <a:pt x="632691" y="673509"/>
                  </a:moveTo>
                  <a:lnTo>
                    <a:pt x="346959" y="1367427"/>
                  </a:lnTo>
                  <a:moveTo>
                    <a:pt x="632691" y="673509"/>
                  </a:moveTo>
                  <a:lnTo>
                    <a:pt x="979650" y="1367427"/>
                  </a:lnTo>
                  <a:moveTo>
                    <a:pt x="632691" y="673509"/>
                  </a:moveTo>
                  <a:lnTo>
                    <a:pt x="1632750" y="1367427"/>
                  </a:lnTo>
                </a:path>
              </a:pathLst>
            </a:custGeom>
            <a:noFill/>
            <a:ln w="24491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8" name="Flow"/>
            <p:cNvSpPr/>
            <p:nvPr/>
          </p:nvSpPr>
          <p:spPr>
            <a:xfrm>
              <a:off x="6830737" y="2747546"/>
              <a:ext cx="3387956" cy="1612340"/>
            </a:xfrm>
            <a:custGeom>
              <a:avLst/>
              <a:gdLst/>
              <a:ahLst/>
              <a:cxnLst/>
              <a:rect l="l" t="t" r="r" b="b"/>
              <a:pathLst>
                <a:path w="3387956" h="1612340">
                  <a:moveTo>
                    <a:pt x="3387956" y="1612340"/>
                  </a:moveTo>
                  <a:lnTo>
                    <a:pt x="3376309" y="1446437"/>
                  </a:lnTo>
                  <a:lnTo>
                    <a:pt x="3341650" y="1288954"/>
                  </a:lnTo>
                  <a:lnTo>
                    <a:pt x="3284397" y="1139996"/>
                  </a:lnTo>
                  <a:lnTo>
                    <a:pt x="3204971" y="999667"/>
                  </a:lnTo>
                  <a:lnTo>
                    <a:pt x="3103792" y="868074"/>
                  </a:lnTo>
                  <a:lnTo>
                    <a:pt x="2981280" y="745320"/>
                  </a:lnTo>
                  <a:lnTo>
                    <a:pt x="2837855" y="631511"/>
                  </a:lnTo>
                  <a:lnTo>
                    <a:pt x="2673936" y="526752"/>
                  </a:lnTo>
                  <a:lnTo>
                    <a:pt x="2489944" y="431148"/>
                  </a:lnTo>
                  <a:lnTo>
                    <a:pt x="2286298" y="344804"/>
                  </a:lnTo>
                  <a:lnTo>
                    <a:pt x="2063418" y="267824"/>
                  </a:lnTo>
                  <a:lnTo>
                    <a:pt x="1821726" y="200314"/>
                  </a:lnTo>
                  <a:lnTo>
                    <a:pt x="1561639" y="142379"/>
                  </a:lnTo>
                  <a:lnTo>
                    <a:pt x="1283579" y="94124"/>
                  </a:lnTo>
                  <a:lnTo>
                    <a:pt x="987965" y="55654"/>
                  </a:lnTo>
                  <a:lnTo>
                    <a:pt x="675217" y="27073"/>
                  </a:lnTo>
                  <a:lnTo>
                    <a:pt x="345756" y="8487"/>
                  </a:lnTo>
                  <a:lnTo>
                    <a:pt x="0" y="0"/>
                  </a:lnTo>
                </a:path>
              </a:pathLst>
            </a:custGeom>
            <a:noFill/>
            <a:ln w="24491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9" name="Arrowhead"/>
            <p:cNvSpPr/>
            <p:nvPr/>
          </p:nvSpPr>
          <p:spPr>
            <a:xfrm>
              <a:off x="2299857" y="4114974"/>
              <a:ext cx="183684" cy="142866"/>
            </a:xfrm>
            <a:custGeom>
              <a:avLst/>
              <a:gdLst/>
              <a:ahLst/>
              <a:cxnLst/>
              <a:rect l="l" t="t" r="r" b="b"/>
              <a:pathLst>
                <a:path w="183684" h="142866">
                  <a:moveTo>
                    <a:pt x="0" y="0"/>
                  </a:moveTo>
                  <a:lnTo>
                    <a:pt x="81638" y="142866"/>
                  </a:lnTo>
                  <a:lnTo>
                    <a:pt x="183684" y="20409"/>
                  </a:lnTo>
                  <a:close/>
                </a:path>
              </a:pathLst>
            </a:custGeom>
            <a:solidFill>
              <a:srgbClr val="8034B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0" name="Arrowhead"/>
            <p:cNvSpPr/>
            <p:nvPr/>
          </p:nvSpPr>
          <p:spPr>
            <a:xfrm>
              <a:off x="5289830" y="2951640"/>
              <a:ext cx="132661" cy="183684"/>
            </a:xfrm>
            <a:custGeom>
              <a:avLst/>
              <a:gdLst/>
              <a:ahLst/>
              <a:cxnLst/>
              <a:rect l="l" t="t" r="r" b="b"/>
              <a:pathLst>
                <a:path w="132661" h="183684">
                  <a:moveTo>
                    <a:pt x="0" y="122456"/>
                  </a:moveTo>
                  <a:lnTo>
                    <a:pt x="112251" y="0"/>
                  </a:lnTo>
                  <a:lnTo>
                    <a:pt x="132661" y="183684"/>
                  </a:lnTo>
                  <a:close/>
                </a:path>
              </a:pathLst>
            </a:custGeom>
            <a:solidFill>
              <a:srgbClr val="8034B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1" name="Arrowhead"/>
            <p:cNvSpPr/>
            <p:nvPr/>
          </p:nvSpPr>
          <p:spPr>
            <a:xfrm>
              <a:off x="5677608" y="2951640"/>
              <a:ext cx="132661" cy="183684"/>
            </a:xfrm>
            <a:custGeom>
              <a:avLst/>
              <a:gdLst/>
              <a:ahLst/>
              <a:cxnLst/>
              <a:rect l="l" t="t" r="r" b="b"/>
              <a:pathLst>
                <a:path w="132661" h="183684">
                  <a:moveTo>
                    <a:pt x="0" y="122456"/>
                  </a:moveTo>
                  <a:lnTo>
                    <a:pt x="112251" y="0"/>
                  </a:lnTo>
                  <a:lnTo>
                    <a:pt x="132661" y="183684"/>
                  </a:lnTo>
                  <a:close/>
                </a:path>
              </a:pathLst>
            </a:custGeom>
            <a:solidFill>
              <a:srgbClr val="8034B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2" name="Arrowhead"/>
            <p:cNvSpPr/>
            <p:nvPr/>
          </p:nvSpPr>
          <p:spPr>
            <a:xfrm>
              <a:off x="6708281" y="2655704"/>
              <a:ext cx="163275" cy="183684"/>
            </a:xfrm>
            <a:custGeom>
              <a:avLst/>
              <a:gdLst/>
              <a:ahLst/>
              <a:cxnLst/>
              <a:rect l="l" t="t" r="r" b="b"/>
              <a:pathLst>
                <a:path w="163275" h="183684">
                  <a:moveTo>
                    <a:pt x="163275" y="0"/>
                  </a:moveTo>
                  <a:lnTo>
                    <a:pt x="0" y="91842"/>
                  </a:lnTo>
                  <a:lnTo>
                    <a:pt x="163275" y="183684"/>
                  </a:lnTo>
                  <a:close/>
                </a:path>
              </a:pathLst>
            </a:custGeom>
            <a:solidFill>
              <a:srgbClr val="8034B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3" name="Envelope"/>
            <p:cNvSpPr/>
            <p:nvPr/>
          </p:nvSpPr>
          <p:spPr>
            <a:xfrm>
              <a:off x="1810032" y="4461933"/>
              <a:ext cx="653100" cy="449006"/>
            </a:xfrm>
            <a:prstGeom prst="roundRect">
              <a:avLst>
                <a:gd name="adj" fmla="val 9090"/>
              </a:avLst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4" name="Envelope flap"/>
            <p:cNvSpPr/>
            <p:nvPr/>
          </p:nvSpPr>
          <p:spPr>
            <a:xfrm>
              <a:off x="1810032" y="4502752"/>
              <a:ext cx="653100" cy="224503"/>
            </a:xfrm>
            <a:custGeom>
              <a:avLst/>
              <a:gdLst/>
              <a:ahLst/>
              <a:cxnLst/>
              <a:rect l="l" t="t" r="r" b="b"/>
              <a:pathLst>
                <a:path w="653100" h="224503">
                  <a:moveTo>
                    <a:pt x="0" y="0"/>
                  </a:moveTo>
                  <a:lnTo>
                    <a:pt x="326550" y="224503"/>
                  </a:lnTo>
                  <a:lnTo>
                    <a:pt x="653100" y="0"/>
                  </a:lnTo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5" name="Person head"/>
            <p:cNvSpPr/>
            <p:nvPr/>
          </p:nvSpPr>
          <p:spPr>
            <a:xfrm>
              <a:off x="4330589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6" name="Person body"/>
            <p:cNvSpPr/>
            <p:nvPr/>
          </p:nvSpPr>
          <p:spPr>
            <a:xfrm>
              <a:off x="4248952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90" y="137966"/>
                  </a:lnTo>
                  <a:lnTo>
                    <a:pt x="5764" y="121653"/>
                  </a:lnTo>
                  <a:lnTo>
                    <a:pt x="10135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9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2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80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8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1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5" y="106316"/>
                  </a:lnTo>
                  <a:lnTo>
                    <a:pt x="341196" y="121653"/>
                  </a:lnTo>
                  <a:lnTo>
                    <a:pt x="344370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7" name="Person head"/>
            <p:cNvSpPr/>
            <p:nvPr/>
          </p:nvSpPr>
          <p:spPr>
            <a:xfrm>
              <a:off x="4881642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8" name="Person body"/>
            <p:cNvSpPr/>
            <p:nvPr/>
          </p:nvSpPr>
          <p:spPr>
            <a:xfrm>
              <a:off x="4800005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90" y="137966"/>
                  </a:lnTo>
                  <a:lnTo>
                    <a:pt x="5764" y="121653"/>
                  </a:lnTo>
                  <a:lnTo>
                    <a:pt x="10135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9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2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80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8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1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5" y="106316"/>
                  </a:lnTo>
                  <a:lnTo>
                    <a:pt x="341196" y="121653"/>
                  </a:lnTo>
                  <a:lnTo>
                    <a:pt x="344370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9" name="Person head"/>
            <p:cNvSpPr/>
            <p:nvPr/>
          </p:nvSpPr>
          <p:spPr>
            <a:xfrm>
              <a:off x="6698076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0" name="Person body"/>
            <p:cNvSpPr/>
            <p:nvPr/>
          </p:nvSpPr>
          <p:spPr>
            <a:xfrm>
              <a:off x="6616439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90" y="137966"/>
                  </a:lnTo>
                  <a:lnTo>
                    <a:pt x="5764" y="121653"/>
                  </a:lnTo>
                  <a:lnTo>
                    <a:pt x="10135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9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2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80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7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1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5" y="106316"/>
                  </a:lnTo>
                  <a:lnTo>
                    <a:pt x="341195" y="121653"/>
                  </a:lnTo>
                  <a:lnTo>
                    <a:pt x="344370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1" name="Person head"/>
            <p:cNvSpPr/>
            <p:nvPr/>
          </p:nvSpPr>
          <p:spPr>
            <a:xfrm>
              <a:off x="7351176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2" name="Person body"/>
            <p:cNvSpPr/>
            <p:nvPr/>
          </p:nvSpPr>
          <p:spPr>
            <a:xfrm>
              <a:off x="7269539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89" y="137966"/>
                  </a:lnTo>
                  <a:lnTo>
                    <a:pt x="5764" y="121653"/>
                  </a:lnTo>
                  <a:lnTo>
                    <a:pt x="10134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8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2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79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7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0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4" y="106316"/>
                  </a:lnTo>
                  <a:lnTo>
                    <a:pt x="341195" y="121653"/>
                  </a:lnTo>
                  <a:lnTo>
                    <a:pt x="344369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3" name="Person head"/>
            <p:cNvSpPr/>
            <p:nvPr/>
          </p:nvSpPr>
          <p:spPr>
            <a:xfrm>
              <a:off x="8004276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4" name="Person body"/>
            <p:cNvSpPr/>
            <p:nvPr/>
          </p:nvSpPr>
          <p:spPr>
            <a:xfrm>
              <a:off x="7922639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89" y="137966"/>
                  </a:lnTo>
                  <a:lnTo>
                    <a:pt x="5763" y="121653"/>
                  </a:lnTo>
                  <a:lnTo>
                    <a:pt x="10134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8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1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79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7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0" y="66269"/>
                  </a:lnTo>
                  <a:lnTo>
                    <a:pt x="324660" y="78614"/>
                  </a:lnTo>
                  <a:lnTo>
                    <a:pt x="331298" y="91966"/>
                  </a:lnTo>
                  <a:lnTo>
                    <a:pt x="336824" y="106316"/>
                  </a:lnTo>
                  <a:lnTo>
                    <a:pt x="341195" y="121653"/>
                  </a:lnTo>
                  <a:lnTo>
                    <a:pt x="344369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5" name="Person head"/>
            <p:cNvSpPr/>
            <p:nvPr/>
          </p:nvSpPr>
          <p:spPr>
            <a:xfrm>
              <a:off x="9881938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6" name="Person body"/>
            <p:cNvSpPr/>
            <p:nvPr/>
          </p:nvSpPr>
          <p:spPr>
            <a:xfrm>
              <a:off x="9800301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4" y="155245"/>
                  </a:lnTo>
                  <a:lnTo>
                    <a:pt x="2589" y="137966"/>
                  </a:lnTo>
                  <a:lnTo>
                    <a:pt x="5763" y="121653"/>
                  </a:lnTo>
                  <a:lnTo>
                    <a:pt x="10134" y="106316"/>
                  </a:lnTo>
                  <a:lnTo>
                    <a:pt x="15660" y="91966"/>
                  </a:lnTo>
                  <a:lnTo>
                    <a:pt x="22299" y="78614"/>
                  </a:lnTo>
                  <a:lnTo>
                    <a:pt x="30008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1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79" y="0"/>
                  </a:lnTo>
                  <a:lnTo>
                    <a:pt x="190197" y="565"/>
                  </a:lnTo>
                  <a:lnTo>
                    <a:pt x="206305" y="2254"/>
                  </a:lnTo>
                  <a:lnTo>
                    <a:pt x="221763" y="5055"/>
                  </a:lnTo>
                  <a:lnTo>
                    <a:pt x="236527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0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4" y="106316"/>
                  </a:lnTo>
                  <a:lnTo>
                    <a:pt x="341195" y="121653"/>
                  </a:lnTo>
                  <a:lnTo>
                    <a:pt x="344369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7" name="Person head"/>
            <p:cNvSpPr/>
            <p:nvPr/>
          </p:nvSpPr>
          <p:spPr>
            <a:xfrm>
              <a:off x="10453401" y="4492547"/>
              <a:ext cx="183684" cy="183684"/>
            </a:xfrm>
            <a:prstGeom prst="ellipse">
              <a:avLst/>
            </a:prstGeom>
            <a:noFill/>
            <a:ln w="22450">
              <a:solidFill>
                <a:srgbClr val="1C1E2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8" name="Person body"/>
            <p:cNvSpPr/>
            <p:nvPr/>
          </p:nvSpPr>
          <p:spPr>
            <a:xfrm>
              <a:off x="10371763" y="4737460"/>
              <a:ext cx="346959" cy="173479"/>
            </a:xfrm>
            <a:custGeom>
              <a:avLst/>
              <a:gdLst/>
              <a:ahLst/>
              <a:cxnLst/>
              <a:rect l="l" t="t" r="r" b="b"/>
              <a:pathLst>
                <a:path w="346959" h="173479">
                  <a:moveTo>
                    <a:pt x="0" y="173479"/>
                  </a:moveTo>
                  <a:lnTo>
                    <a:pt x="655" y="155245"/>
                  </a:lnTo>
                  <a:lnTo>
                    <a:pt x="2590" y="137966"/>
                  </a:lnTo>
                  <a:lnTo>
                    <a:pt x="5764" y="121653"/>
                  </a:lnTo>
                  <a:lnTo>
                    <a:pt x="10135" y="106316"/>
                  </a:lnTo>
                  <a:lnTo>
                    <a:pt x="15661" y="91966"/>
                  </a:lnTo>
                  <a:lnTo>
                    <a:pt x="22299" y="78614"/>
                  </a:lnTo>
                  <a:lnTo>
                    <a:pt x="30009" y="66269"/>
                  </a:lnTo>
                  <a:lnTo>
                    <a:pt x="38747" y="54943"/>
                  </a:lnTo>
                  <a:lnTo>
                    <a:pt x="48472" y="44645"/>
                  </a:lnTo>
                  <a:lnTo>
                    <a:pt x="59142" y="35387"/>
                  </a:lnTo>
                  <a:lnTo>
                    <a:pt x="70715" y="27179"/>
                  </a:lnTo>
                  <a:lnTo>
                    <a:pt x="83149" y="20031"/>
                  </a:lnTo>
                  <a:lnTo>
                    <a:pt x="96402" y="13954"/>
                  </a:lnTo>
                  <a:lnTo>
                    <a:pt x="110432" y="8959"/>
                  </a:lnTo>
                  <a:lnTo>
                    <a:pt x="125196" y="5055"/>
                  </a:lnTo>
                  <a:lnTo>
                    <a:pt x="140654" y="2254"/>
                  </a:lnTo>
                  <a:lnTo>
                    <a:pt x="156762" y="565"/>
                  </a:lnTo>
                  <a:lnTo>
                    <a:pt x="173480" y="0"/>
                  </a:lnTo>
                  <a:lnTo>
                    <a:pt x="190197" y="565"/>
                  </a:lnTo>
                  <a:lnTo>
                    <a:pt x="206306" y="2254"/>
                  </a:lnTo>
                  <a:lnTo>
                    <a:pt x="221763" y="5055"/>
                  </a:lnTo>
                  <a:lnTo>
                    <a:pt x="236528" y="8959"/>
                  </a:lnTo>
                  <a:lnTo>
                    <a:pt x="250557" y="13954"/>
                  </a:lnTo>
                  <a:lnTo>
                    <a:pt x="263810" y="20031"/>
                  </a:lnTo>
                  <a:lnTo>
                    <a:pt x="276244" y="27179"/>
                  </a:lnTo>
                  <a:lnTo>
                    <a:pt x="287817" y="35387"/>
                  </a:lnTo>
                  <a:lnTo>
                    <a:pt x="298487" y="44645"/>
                  </a:lnTo>
                  <a:lnTo>
                    <a:pt x="308212" y="54943"/>
                  </a:lnTo>
                  <a:lnTo>
                    <a:pt x="316951" y="66269"/>
                  </a:lnTo>
                  <a:lnTo>
                    <a:pt x="324660" y="78614"/>
                  </a:lnTo>
                  <a:lnTo>
                    <a:pt x="331299" y="91966"/>
                  </a:lnTo>
                  <a:lnTo>
                    <a:pt x="336825" y="106316"/>
                  </a:lnTo>
                  <a:lnTo>
                    <a:pt x="341196" y="121653"/>
                  </a:lnTo>
                  <a:lnTo>
                    <a:pt x="344370" y="137966"/>
                  </a:lnTo>
                  <a:lnTo>
                    <a:pt x="346305" y="155245"/>
                  </a:lnTo>
                  <a:lnTo>
                    <a:pt x="346959" y="173479"/>
                  </a:lnTo>
                  <a:close/>
                </a:path>
              </a:pathLst>
            </a:custGeom>
            <a:noFill/>
            <a:ln w="22450" cap="rnd">
              <a:solidFill>
                <a:srgbClr val="1C1E20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9" name="Handled badge"/>
            <p:cNvSpPr/>
            <p:nvPr/>
          </p:nvSpPr>
          <p:spPr>
            <a:xfrm>
              <a:off x="6830737" y="4768074"/>
              <a:ext cx="244912" cy="244912"/>
            </a:xfrm>
            <a:prstGeom prst="ellipse">
              <a:avLst/>
            </a:prstGeom>
            <a:solidFill>
              <a:srgbClr val="DEE948"/>
            </a:solidFill>
            <a:ln w="25512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0" name="Check"/>
            <p:cNvSpPr/>
            <p:nvPr/>
          </p:nvSpPr>
          <p:spPr>
            <a:xfrm>
              <a:off x="6891965" y="4849711"/>
              <a:ext cx="122457" cy="81638"/>
            </a:xfrm>
            <a:custGeom>
              <a:avLst/>
              <a:gdLst/>
              <a:ahLst/>
              <a:cxnLst/>
              <a:rect l="l" t="t" r="r" b="b"/>
              <a:pathLst>
                <a:path w="122457" h="81638">
                  <a:moveTo>
                    <a:pt x="0" y="40819"/>
                  </a:moveTo>
                  <a:lnTo>
                    <a:pt x="40819" y="81638"/>
                  </a:lnTo>
                  <a:lnTo>
                    <a:pt x="122457" y="0"/>
                  </a:lnTo>
                </a:path>
              </a:pathLst>
            </a:custGeom>
            <a:noFill/>
            <a:ln w="24491" cap="rnd">
              <a:solidFill>
                <a:srgbClr val="300C41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1" name="Deleted badge"/>
            <p:cNvSpPr/>
            <p:nvPr/>
          </p:nvSpPr>
          <p:spPr>
            <a:xfrm>
              <a:off x="7483837" y="4768074"/>
              <a:ext cx="244912" cy="244912"/>
            </a:xfrm>
            <a:prstGeom prst="ellipse">
              <a:avLst/>
            </a:prstGeom>
            <a:solidFill>
              <a:srgbClr val="5B5D63"/>
            </a:solidFill>
            <a:ln w="25512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2" name="Trash"/>
            <p:cNvSpPr/>
            <p:nvPr/>
          </p:nvSpPr>
          <p:spPr>
            <a:xfrm>
              <a:off x="7555270" y="4819097"/>
              <a:ext cx="102047" cy="122457"/>
            </a:xfrm>
            <a:custGeom>
              <a:avLst/>
              <a:gdLst/>
              <a:ahLst/>
              <a:cxnLst/>
              <a:rect l="l" t="t" r="r" b="b"/>
              <a:pathLst>
                <a:path w="102047" h="122457">
                  <a:moveTo>
                    <a:pt x="0" y="20410"/>
                  </a:moveTo>
                  <a:lnTo>
                    <a:pt x="102047" y="20410"/>
                  </a:lnTo>
                  <a:moveTo>
                    <a:pt x="15307" y="20410"/>
                  </a:moveTo>
                  <a:lnTo>
                    <a:pt x="25512" y="122457"/>
                  </a:lnTo>
                  <a:lnTo>
                    <a:pt x="76535" y="122457"/>
                  </a:lnTo>
                  <a:lnTo>
                    <a:pt x="86740" y="20410"/>
                  </a:lnTo>
                  <a:moveTo>
                    <a:pt x="35716" y="0"/>
                  </a:moveTo>
                  <a:lnTo>
                    <a:pt x="66330" y="0"/>
                  </a:lnTo>
                </a:path>
              </a:pathLst>
            </a:custGeom>
            <a:noFill/>
            <a:ln w="16327" cap="rnd">
              <a:solidFill>
                <a:srgbClr val="FFFFF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3" name="Deleted badge"/>
            <p:cNvSpPr/>
            <p:nvPr/>
          </p:nvSpPr>
          <p:spPr>
            <a:xfrm>
              <a:off x="8136937" y="4768074"/>
              <a:ext cx="244912" cy="244912"/>
            </a:xfrm>
            <a:prstGeom prst="ellipse">
              <a:avLst/>
            </a:prstGeom>
            <a:solidFill>
              <a:srgbClr val="5B5D63"/>
            </a:solidFill>
            <a:ln w="25512">
              <a:solidFill>
                <a:srgbClr val="FFFFF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4" name="Trash"/>
            <p:cNvSpPr/>
            <p:nvPr/>
          </p:nvSpPr>
          <p:spPr>
            <a:xfrm>
              <a:off x="8208370" y="4819097"/>
              <a:ext cx="102047" cy="122457"/>
            </a:xfrm>
            <a:custGeom>
              <a:avLst/>
              <a:gdLst/>
              <a:ahLst/>
              <a:cxnLst/>
              <a:rect l="l" t="t" r="r" b="b"/>
              <a:pathLst>
                <a:path w="102047" h="122457">
                  <a:moveTo>
                    <a:pt x="0" y="20410"/>
                  </a:moveTo>
                  <a:lnTo>
                    <a:pt x="102047" y="20410"/>
                  </a:lnTo>
                  <a:moveTo>
                    <a:pt x="15307" y="20410"/>
                  </a:moveTo>
                  <a:lnTo>
                    <a:pt x="25512" y="122457"/>
                  </a:lnTo>
                  <a:lnTo>
                    <a:pt x="76535" y="122457"/>
                  </a:lnTo>
                  <a:lnTo>
                    <a:pt x="86740" y="20410"/>
                  </a:lnTo>
                  <a:moveTo>
                    <a:pt x="35716" y="0"/>
                  </a:moveTo>
                  <a:lnTo>
                    <a:pt x="66330" y="0"/>
                  </a:lnTo>
                </a:path>
              </a:pathLst>
            </a:custGeom>
            <a:noFill/>
            <a:ln w="16327" cap="rnd">
              <a:solidFill>
                <a:srgbClr val="FFFFF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5" name="Question mark"/>
            <p:cNvSpPr txBox="1"/>
            <p:nvPr/>
          </p:nvSpPr>
          <p:spPr>
            <a:xfrm>
              <a:off x="2585588" y="4614358"/>
              <a:ext cx="203200" cy="3810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2410" b="1">
                  <a:solidFill>
                    <a:srgbClr val="8034BF"/>
                  </a:solidFill>
                  <a:latin typeface="Inter" panose="020B0502030000000004" pitchFamily="34" charset="0"/>
                </a:rPr>
                <a:t>?</a:t>
              </a:r>
            </a:p>
          </p:txBody>
        </p:sp>
        <p:sp>
          <p:nvSpPr>
            <p:cNvPr id="46" name="Question mark"/>
            <p:cNvSpPr txBox="1"/>
            <p:nvPr/>
          </p:nvSpPr>
          <p:spPr>
            <a:xfrm>
              <a:off x="10177874" y="4267398"/>
              <a:ext cx="203200" cy="3810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2410" b="1">
                  <a:solidFill>
                    <a:srgbClr val="8034BF"/>
                  </a:solidFill>
                  <a:latin typeface="Inter" panose="020B0502030000000004" pitchFamily="34" charset="0"/>
                </a:rPr>
                <a:t>?</a:t>
              </a:r>
            </a:p>
          </p:txBody>
        </p:sp>
        <p:sp>
          <p:nvSpPr>
            <p:cNvPr id="47" name="Question mark"/>
            <p:cNvSpPr txBox="1"/>
            <p:nvPr/>
          </p:nvSpPr>
          <p:spPr>
            <a:xfrm>
              <a:off x="10769746" y="4267398"/>
              <a:ext cx="203200" cy="3810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2410" b="1">
                  <a:solidFill>
                    <a:srgbClr val="8034BF"/>
                  </a:solidFill>
                  <a:latin typeface="Inter" panose="020B0502030000000004" pitchFamily="34" charset="0"/>
                </a:rPr>
                <a:t>?</a:t>
              </a:r>
            </a:p>
          </p:txBody>
        </p:sp>
      </p:grpSp>
      <p:sp>
        <p:nvSpPr>
          <p:cNvPr id="48" name="Outcome 1"/>
          <p:cNvSpPr/>
          <p:nvPr/>
        </p:nvSpPr>
        <p:spPr>
          <a:xfrm>
            <a:off x="585470" y="5532120"/>
            <a:ext cx="3543300" cy="619760"/>
          </a:xfrm>
          <a:prstGeom prst="roundRect">
            <a:avLst>
              <a:gd name="adj" fmla="val 21639"/>
            </a:avLst>
          </a:prstGeom>
          <a:solidFill>
            <a:srgbClr val="300C41"/>
          </a:solidFill>
          <a:ln>
            <a:noFill/>
          </a:ln>
        </p:spPr>
        <p:txBody>
          <a:bodyPr rtlCol="0" anchor="ctr" wrap="none" lIns="488950" tIns="0" rIns="762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20" b="1" spc="-46">
                <a:solidFill>
                  <a:srgbClr val="FFFFFF"/>
                </a:solidFill>
                <a:latin typeface="Inter" panose="020B0502030000000004" pitchFamily="34" charset="0"/>
              </a:rPr>
              <a:t>Productivity slowdown</a:t>
            </a:r>
          </a:p>
        </p:txBody>
      </p:sp>
      <p:sp>
        <p:nvSpPr>
          <p:cNvPr id="49" name="Outcome number"/>
          <p:cNvSpPr txBox="1"/>
          <p:nvPr/>
        </p:nvSpPr>
        <p:spPr>
          <a:xfrm>
            <a:off x="805180" y="5532120"/>
            <a:ext cx="254000" cy="61976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0" b="1" spc="52">
                <a:solidFill>
                  <a:srgbClr val="DEE948"/>
                </a:solidFill>
                <a:latin typeface="Inter" panose="020B0502030000000004" pitchFamily="34" charset="0"/>
              </a:rPr>
              <a:t>01</a:t>
            </a:r>
          </a:p>
        </p:txBody>
      </p:sp>
      <p:sp>
        <p:nvSpPr>
          <p:cNvPr id="50" name="Outcome 2"/>
          <p:cNvSpPr/>
          <p:nvPr/>
        </p:nvSpPr>
        <p:spPr>
          <a:xfrm>
            <a:off x="4324350" y="5532120"/>
            <a:ext cx="3543300" cy="619760"/>
          </a:xfrm>
          <a:prstGeom prst="roundRect">
            <a:avLst>
              <a:gd name="adj" fmla="val 21639"/>
            </a:avLst>
          </a:prstGeom>
          <a:solidFill>
            <a:srgbClr val="300C41"/>
          </a:solidFill>
          <a:ln>
            <a:noFill/>
          </a:ln>
        </p:spPr>
        <p:txBody>
          <a:bodyPr rtlCol="0" anchor="ctr" wrap="none" lIns="488950" tIns="0" rIns="762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20" b="1" spc="-46">
                <a:solidFill>
                  <a:srgbClr val="FFFFFF"/>
                </a:solidFill>
                <a:latin typeface="Inter" panose="020B0502030000000004" pitchFamily="34" charset="0"/>
              </a:rPr>
              <a:t>Lost business</a:t>
            </a:r>
          </a:p>
        </p:txBody>
      </p:sp>
      <p:sp>
        <p:nvSpPr>
          <p:cNvPr id="51" name="Outcome number"/>
          <p:cNvSpPr txBox="1"/>
          <p:nvPr/>
        </p:nvSpPr>
        <p:spPr>
          <a:xfrm>
            <a:off x="4544060" y="5532120"/>
            <a:ext cx="254000" cy="61976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0" b="1" spc="52">
                <a:solidFill>
                  <a:srgbClr val="DEE948"/>
                </a:solidFill>
                <a:latin typeface="Inter" panose="020B0502030000000004" pitchFamily="34" charset="0"/>
              </a:rPr>
              <a:t>02</a:t>
            </a:r>
          </a:p>
        </p:txBody>
      </p:sp>
      <p:sp>
        <p:nvSpPr>
          <p:cNvPr id="52" name="Outcome 3"/>
          <p:cNvSpPr/>
          <p:nvPr/>
        </p:nvSpPr>
        <p:spPr>
          <a:xfrm>
            <a:off x="8063230" y="5532120"/>
            <a:ext cx="3543300" cy="619760"/>
          </a:xfrm>
          <a:prstGeom prst="roundRect">
            <a:avLst>
              <a:gd name="adj" fmla="val 21639"/>
            </a:avLst>
          </a:prstGeom>
          <a:solidFill>
            <a:srgbClr val="300C41"/>
          </a:solidFill>
          <a:ln>
            <a:noFill/>
          </a:ln>
        </p:spPr>
        <p:txBody>
          <a:bodyPr rtlCol="0" anchor="ctr" wrap="none" lIns="488950" tIns="0" rIns="76200" bIns="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20" b="1" spc="-46">
                <a:solidFill>
                  <a:srgbClr val="FFFFFF"/>
                </a:solidFill>
                <a:latin typeface="Inter" panose="020B0502030000000004" pitchFamily="34" charset="0"/>
              </a:rPr>
              <a:t>Bad customer experience</a:t>
            </a:r>
          </a:p>
        </p:txBody>
      </p:sp>
      <p:sp>
        <p:nvSpPr>
          <p:cNvPr id="53" name="Outcome number"/>
          <p:cNvSpPr txBox="1"/>
          <p:nvPr/>
        </p:nvSpPr>
        <p:spPr>
          <a:xfrm>
            <a:off x="8282940" y="5532120"/>
            <a:ext cx="254000" cy="61976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0" b="1" spc="52">
                <a:solidFill>
                  <a:srgbClr val="DEE948"/>
                </a:solidFill>
                <a:latin typeface="Inter" panose="020B0502030000000004" pitchFamily="34" charset="0"/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1FE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DED8E3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7F7D84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7F7D84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7F7D84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7F7D84"/>
                </a:solidFill>
                <a:latin typeface="Inter" panose="020B0502030000000004" pitchFamily="34" charset="0"/>
              </a:rPr>
              <a:t>03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8034BF"/>
                </a:solidFill>
                <a:latin typeface="Inter" panose="020B0502030000000004" pitchFamily="34" charset="0"/>
              </a:rPr>
              <a:t>THE SOLUTION</a:t>
            </a:r>
          </a:p>
        </p:txBody>
      </p:sp>
      <p:sp>
        <p:nvSpPr>
          <p:cNvPr id="8" name="Highlight"/>
          <p:cNvSpPr/>
          <p:nvPr/>
        </p:nvSpPr>
        <p:spPr>
          <a:xfrm>
            <a:off x="4141470" y="1050290"/>
            <a:ext cx="3442970" cy="14224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adline"/>
          <p:cNvSpPr txBox="1"/>
          <p:nvPr/>
        </p:nvSpPr>
        <p:spPr>
          <a:xfrm>
            <a:off x="585470" y="803361"/>
            <a:ext cx="10922000" cy="495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So we built the first </a:t>
            </a: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shared email client</a:t>
            </a:r>
          </a:p>
        </p:txBody>
      </p:sp>
      <p:grpSp>
        <p:nvGrpSpPr>
          <p:cNvPr id="10" name="Front app interface (simplified)"/>
          <p:cNvGrpSpPr/>
          <p:nvPr/>
        </p:nvGrpSpPr>
        <p:grpSpPr>
          <a:xfrm>
            <a:off x="585470" y="1860550"/>
            <a:ext cx="6967220" cy="3915410"/>
            <a:chOff x="585470" y="1860550"/>
            <a:chExt cx="6967220" cy="3915410"/>
          </a:xfrm>
        </p:grpSpPr>
        <p:sp>
          <p:nvSpPr>
            <p:cNvPr id="11" name="App window"/>
            <p:cNvSpPr/>
            <p:nvPr/>
          </p:nvSpPr>
          <p:spPr>
            <a:xfrm>
              <a:off x="585470" y="1860550"/>
              <a:ext cx="6884670" cy="3915410"/>
            </a:xfrm>
            <a:prstGeom prst="roundRect">
              <a:avLst>
                <a:gd name="adj" fmla="val 3113"/>
              </a:avLst>
            </a:prstGeom>
            <a:solidFill>
              <a:srgbClr val="FFFFFF"/>
            </a:solidFill>
            <a:ln>
              <a:noFill/>
            </a:ln>
            <a:effectLst>
              <a:outerShdw blurRad="317500" dist="38100" dir="5400000" algn="t" rotWithShape="0">
                <a:srgbClr val="300C41">
                  <a:alpha val="16000"/>
                </a:srgbClr>
              </a:outerShdw>
            </a:effectLst>
          </p:spPr>
          <p:txBody>
            <a:bodyPr rtlCol="0" anchor="ctr"/>
            <a:lstStyle/>
            <a:p>
              <a:pPr algn="ctr"/>
            </a:p>
          </p:txBody>
        </p:sp>
        <p:cxnSp>
          <p:nvCxnSpPr>
            <p:cNvPr id="12" name="Title bar rule"/>
            <p:cNvCxnSpPr/>
            <p:nvPr/>
          </p:nvCxnSpPr>
          <p:spPr>
            <a:xfrm>
              <a:off x="585470" y="2108200"/>
              <a:ext cx="6884670" cy="0"/>
            </a:xfrm>
            <a:prstGeom prst="line">
              <a:avLst/>
            </a:prstGeom>
            <a:noFill/>
            <a:ln w="9525">
              <a:solidFill>
                <a:srgbClr val="EEE8F4"/>
              </a:solidFill>
            </a:ln>
          </p:spPr>
        </p:cxnSp>
        <p:sp>
          <p:nvSpPr>
            <p:cNvPr id="13" name="Window dot"/>
            <p:cNvSpPr/>
            <p:nvPr/>
          </p:nvSpPr>
          <p:spPr>
            <a:xfrm>
              <a:off x="694690" y="1945640"/>
              <a:ext cx="67310" cy="67310"/>
            </a:xfrm>
            <a:prstGeom prst="ellipse">
              <a:avLst/>
            </a:prstGeom>
            <a:solidFill>
              <a:srgbClr val="E2DCF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4" name="Window dot"/>
            <p:cNvSpPr/>
            <p:nvPr/>
          </p:nvSpPr>
          <p:spPr>
            <a:xfrm>
              <a:off x="810260" y="1945640"/>
              <a:ext cx="67310" cy="67310"/>
            </a:xfrm>
            <a:prstGeom prst="ellipse">
              <a:avLst/>
            </a:prstGeom>
            <a:solidFill>
              <a:srgbClr val="E2DCF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5" name="Window dot"/>
            <p:cNvSpPr/>
            <p:nvPr/>
          </p:nvSpPr>
          <p:spPr>
            <a:xfrm>
              <a:off x="925830" y="1945640"/>
              <a:ext cx="67310" cy="67310"/>
            </a:xfrm>
            <a:prstGeom prst="ellipse">
              <a:avLst/>
            </a:prstGeom>
            <a:solidFill>
              <a:srgbClr val="E2DCF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6" name="Sidebar"/>
            <p:cNvSpPr/>
            <p:nvPr/>
          </p:nvSpPr>
          <p:spPr>
            <a:xfrm rot="10800000">
              <a:off x="585470" y="2106930"/>
              <a:ext cx="2065020" cy="3669030"/>
            </a:xfrm>
            <a:prstGeom prst="round1Rect">
              <a:avLst>
                <a:gd name="adj" fmla="val 5904"/>
              </a:avLst>
            </a:prstGeom>
            <a:solidFill>
              <a:srgbClr val="300C41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7" name="Active inbox"/>
            <p:cNvSpPr/>
            <p:nvPr/>
          </p:nvSpPr>
          <p:spPr>
            <a:xfrm>
              <a:off x="683260" y="2799080"/>
              <a:ext cx="1870710" cy="242570"/>
            </a:xfrm>
            <a:prstGeom prst="roundRect">
              <a:avLst>
                <a:gd name="adj" fmla="val 20104"/>
              </a:avLst>
            </a:prstGeom>
            <a:solidFill>
              <a:srgbClr val="4C2D5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8" name="Inbox dot"/>
            <p:cNvSpPr/>
            <p:nvPr/>
          </p:nvSpPr>
          <p:spPr>
            <a:xfrm>
              <a:off x="749300" y="2320290"/>
              <a:ext cx="60960" cy="60960"/>
            </a:xfrm>
            <a:prstGeom prst="ellipse">
              <a:avLst/>
            </a:prstGeom>
            <a:solidFill>
              <a:srgbClr val="6E557A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19" name="Inbox"/>
            <p:cNvSpPr txBox="1"/>
            <p:nvPr/>
          </p:nvSpPr>
          <p:spPr>
            <a:xfrm>
              <a:off x="864870" y="2280920"/>
              <a:ext cx="16510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0">
                  <a:solidFill>
                    <a:srgbClr val="C5BBCA"/>
                  </a:solidFill>
                  <a:latin typeface="Inter" panose="020B0502030000000004" pitchFamily="34" charset="0"/>
                </a:rPr>
                <a:t>contact@frontapp.com</a:t>
              </a:r>
            </a:p>
          </p:txBody>
        </p:sp>
        <p:sp>
          <p:nvSpPr>
            <p:cNvPr id="20" name="Inbox dot"/>
            <p:cNvSpPr/>
            <p:nvPr/>
          </p:nvSpPr>
          <p:spPr>
            <a:xfrm>
              <a:off x="749300" y="2606040"/>
              <a:ext cx="60960" cy="60960"/>
            </a:xfrm>
            <a:prstGeom prst="ellipse">
              <a:avLst/>
            </a:prstGeom>
            <a:solidFill>
              <a:srgbClr val="6E557A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1" name="Inbox"/>
            <p:cNvSpPr txBox="1"/>
            <p:nvPr/>
          </p:nvSpPr>
          <p:spPr>
            <a:xfrm>
              <a:off x="864870" y="2566670"/>
              <a:ext cx="16510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0">
                  <a:solidFill>
                    <a:srgbClr val="C5BBCA"/>
                  </a:solidFill>
                  <a:latin typeface="Inter" panose="020B0502030000000004" pitchFamily="34" charset="0"/>
                </a:rPr>
                <a:t>marketing@frontapp.com</a:t>
              </a:r>
            </a:p>
          </p:txBody>
        </p:sp>
        <p:sp>
          <p:nvSpPr>
            <p:cNvPr id="22" name="Inbox dot"/>
            <p:cNvSpPr/>
            <p:nvPr/>
          </p:nvSpPr>
          <p:spPr>
            <a:xfrm>
              <a:off x="749300" y="2890520"/>
              <a:ext cx="60960" cy="609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3" name="Inbox"/>
            <p:cNvSpPr txBox="1"/>
            <p:nvPr/>
          </p:nvSpPr>
          <p:spPr>
            <a:xfrm>
              <a:off x="864870" y="2851150"/>
              <a:ext cx="16510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1">
                  <a:solidFill>
                    <a:srgbClr val="FFFFFF"/>
                  </a:solidFill>
                  <a:latin typeface="Inter" panose="020B0502030000000004" pitchFamily="34" charset="0"/>
                </a:rPr>
                <a:t>Sales@frontapp.com</a:t>
              </a:r>
            </a:p>
          </p:txBody>
        </p:sp>
        <p:sp>
          <p:nvSpPr>
            <p:cNvPr id="24" name="Inbox dot"/>
            <p:cNvSpPr/>
            <p:nvPr/>
          </p:nvSpPr>
          <p:spPr>
            <a:xfrm>
              <a:off x="749300" y="3176270"/>
              <a:ext cx="60960" cy="60960"/>
            </a:xfrm>
            <a:prstGeom prst="ellipse">
              <a:avLst/>
            </a:prstGeom>
            <a:solidFill>
              <a:srgbClr val="6E557A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5" name="Inbox"/>
            <p:cNvSpPr txBox="1"/>
            <p:nvPr/>
          </p:nvSpPr>
          <p:spPr>
            <a:xfrm>
              <a:off x="864870" y="3136900"/>
              <a:ext cx="16510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0">
                  <a:solidFill>
                    <a:srgbClr val="C5BBCA"/>
                  </a:solidFill>
                  <a:latin typeface="Inter" panose="020B0502030000000004" pitchFamily="34" charset="0"/>
                </a:rPr>
                <a:t>Support - (Tier 1)</a:t>
              </a:r>
            </a:p>
          </p:txBody>
        </p:sp>
        <p:sp>
          <p:nvSpPr>
            <p:cNvPr id="26" name="Inbox dot"/>
            <p:cNvSpPr/>
            <p:nvPr/>
          </p:nvSpPr>
          <p:spPr>
            <a:xfrm>
              <a:off x="749300" y="3460750"/>
              <a:ext cx="60960" cy="60960"/>
            </a:xfrm>
            <a:prstGeom prst="ellipse">
              <a:avLst/>
            </a:prstGeom>
            <a:solidFill>
              <a:srgbClr val="6E557A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7" name="Inbox"/>
            <p:cNvSpPr txBox="1"/>
            <p:nvPr/>
          </p:nvSpPr>
          <p:spPr>
            <a:xfrm>
              <a:off x="864870" y="3421380"/>
              <a:ext cx="16510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0">
                  <a:solidFill>
                    <a:srgbClr val="C5BBCA"/>
                  </a:solidFill>
                  <a:latin typeface="Inter" panose="020B0502030000000004" pitchFamily="34" charset="0"/>
                </a:rPr>
                <a:t>Support - (Tier 2)</a:t>
              </a:r>
            </a:p>
          </p:txBody>
        </p:sp>
        <p:sp>
          <p:nvSpPr>
            <p:cNvPr id="28" name="Analytics bar"/>
            <p:cNvSpPr/>
            <p:nvPr/>
          </p:nvSpPr>
          <p:spPr>
            <a:xfrm>
              <a:off x="749300" y="5537200"/>
              <a:ext cx="317500" cy="116840"/>
            </a:xfrm>
            <a:prstGeom prst="round2SameRect">
              <a:avLst>
                <a:gd name="adj1" fmla="val 16304"/>
                <a:gd name="adj2" fmla="val 0"/>
              </a:avLst>
            </a:prstGeom>
            <a:solidFill>
              <a:srgbClr val="6E5580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9" name="Analytics bar"/>
            <p:cNvSpPr/>
            <p:nvPr/>
          </p:nvSpPr>
          <p:spPr>
            <a:xfrm>
              <a:off x="1103630" y="5449570"/>
              <a:ext cx="318770" cy="204470"/>
            </a:xfrm>
            <a:prstGeom prst="round2SameRect">
              <a:avLst>
                <a:gd name="adj1" fmla="val 9316"/>
                <a:gd name="adj2" fmla="val 0"/>
              </a:avLst>
            </a:prstGeom>
            <a:solidFill>
              <a:srgbClr val="6E5580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0" name="Analytics bar"/>
            <p:cNvSpPr/>
            <p:nvPr/>
          </p:nvSpPr>
          <p:spPr>
            <a:xfrm>
              <a:off x="1459230" y="5494020"/>
              <a:ext cx="317500" cy="161290"/>
            </a:xfrm>
            <a:prstGeom prst="round2SameRect">
              <a:avLst>
                <a:gd name="adj1" fmla="val 11811"/>
                <a:gd name="adj2" fmla="val 0"/>
              </a:avLst>
            </a:prstGeom>
            <a:solidFill>
              <a:srgbClr val="6E5580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1" name="Analytics bar"/>
            <p:cNvSpPr/>
            <p:nvPr/>
          </p:nvSpPr>
          <p:spPr>
            <a:xfrm>
              <a:off x="1813560" y="5391150"/>
              <a:ext cx="318770" cy="262890"/>
            </a:xfrm>
            <a:prstGeom prst="round2SameRect">
              <a:avLst>
                <a:gd name="adj1" fmla="val 7246"/>
                <a:gd name="adj2" fmla="val 0"/>
              </a:avLst>
            </a:prstGeom>
            <a:solidFill>
              <a:srgbClr val="6E5580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2" name="Analytics bar"/>
            <p:cNvSpPr/>
            <p:nvPr/>
          </p:nvSpPr>
          <p:spPr>
            <a:xfrm>
              <a:off x="2167890" y="5464810"/>
              <a:ext cx="318770" cy="190500"/>
            </a:xfrm>
            <a:prstGeom prst="round2SameRect">
              <a:avLst>
                <a:gd name="adj1" fmla="val 10000"/>
                <a:gd name="adj2" fmla="val 0"/>
              </a:avLst>
            </a:prstGeom>
            <a:solidFill>
              <a:srgbClr val="6E5580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cxnSp>
          <p:nvCxnSpPr>
            <p:cNvPr id="33" name="List divider"/>
            <p:cNvCxnSpPr/>
            <p:nvPr/>
          </p:nvCxnSpPr>
          <p:spPr>
            <a:xfrm>
              <a:off x="4646930" y="2108200"/>
              <a:ext cx="0" cy="3667760"/>
            </a:xfrm>
            <a:prstGeom prst="line">
              <a:avLst/>
            </a:prstGeom>
            <a:noFill/>
            <a:ln w="9525">
              <a:solidFill>
                <a:srgbClr val="EEE8F4"/>
              </a:solidFill>
            </a:ln>
          </p:spPr>
        </p:cxnSp>
        <p:sp>
          <p:nvSpPr>
            <p:cNvPr id="34" name="Selected conversation"/>
            <p:cNvSpPr/>
            <p:nvPr/>
          </p:nvSpPr>
          <p:spPr>
            <a:xfrm>
              <a:off x="2724150" y="2180590"/>
              <a:ext cx="1841500" cy="394970"/>
            </a:xfrm>
            <a:prstGeom prst="roundRect">
              <a:avLst>
                <a:gd name="adj" fmla="val 15434"/>
              </a:avLst>
            </a:prstGeom>
            <a:solidFill>
              <a:srgbClr val="F8F1FE"/>
            </a:solidFill>
            <a:ln w="9525">
              <a:solidFill>
                <a:srgbClr val="DFCCE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5" name="Text line"/>
            <p:cNvSpPr/>
            <p:nvPr/>
          </p:nvSpPr>
          <p:spPr>
            <a:xfrm>
              <a:off x="2796540" y="2252980"/>
              <a:ext cx="932180" cy="54610"/>
            </a:xfrm>
            <a:prstGeom prst="roundRect">
              <a:avLst>
                <a:gd name="adj" fmla="val 50000"/>
              </a:avLst>
            </a:prstGeom>
            <a:solidFill>
              <a:srgbClr val="B9B3C2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6" name="Text line"/>
            <p:cNvSpPr/>
            <p:nvPr/>
          </p:nvSpPr>
          <p:spPr>
            <a:xfrm>
              <a:off x="2796540" y="2710180"/>
              <a:ext cx="814070" cy="54610"/>
            </a:xfrm>
            <a:prstGeom prst="roundRect">
              <a:avLst>
                <a:gd name="adj" fmla="val 50000"/>
              </a:avLst>
            </a:prstGeom>
            <a:solidFill>
              <a:srgbClr val="B9B3C2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7" name="Text line"/>
            <p:cNvSpPr/>
            <p:nvPr/>
          </p:nvSpPr>
          <p:spPr>
            <a:xfrm>
              <a:off x="2796540" y="3069590"/>
              <a:ext cx="881380" cy="54610"/>
            </a:xfrm>
            <a:prstGeom prst="roundRect">
              <a:avLst>
                <a:gd name="adj" fmla="val 50000"/>
              </a:avLst>
            </a:prstGeom>
            <a:solidFill>
              <a:srgbClr val="B9B3C2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8" name="Text line"/>
            <p:cNvSpPr/>
            <p:nvPr/>
          </p:nvSpPr>
          <p:spPr>
            <a:xfrm>
              <a:off x="2796540" y="3427730"/>
              <a:ext cx="745490" cy="54610"/>
            </a:xfrm>
            <a:prstGeom prst="roundRect">
              <a:avLst>
                <a:gd name="adj" fmla="val 50000"/>
              </a:avLst>
            </a:prstGeom>
            <a:solidFill>
              <a:srgbClr val="B9B3C2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9" name="Text line"/>
            <p:cNvSpPr/>
            <p:nvPr/>
          </p:nvSpPr>
          <p:spPr>
            <a:xfrm>
              <a:off x="2796540" y="2350770"/>
              <a:ext cx="149098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0" name="Text line"/>
            <p:cNvSpPr/>
            <p:nvPr/>
          </p:nvSpPr>
          <p:spPr>
            <a:xfrm>
              <a:off x="2796540" y="2448560"/>
              <a:ext cx="118618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1" name="Text line"/>
            <p:cNvSpPr/>
            <p:nvPr/>
          </p:nvSpPr>
          <p:spPr>
            <a:xfrm>
              <a:off x="2796540" y="2807970"/>
              <a:ext cx="135636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2" name="Text line"/>
            <p:cNvSpPr/>
            <p:nvPr/>
          </p:nvSpPr>
          <p:spPr>
            <a:xfrm>
              <a:off x="2796540" y="3166110"/>
              <a:ext cx="125476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3" name="Text line"/>
            <p:cNvSpPr/>
            <p:nvPr/>
          </p:nvSpPr>
          <p:spPr>
            <a:xfrm>
              <a:off x="2796540" y="3525520"/>
              <a:ext cx="142367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4" name="Tool"/>
            <p:cNvSpPr/>
            <p:nvPr/>
          </p:nvSpPr>
          <p:spPr>
            <a:xfrm>
              <a:off x="4768850" y="2239010"/>
              <a:ext cx="152400" cy="152400"/>
            </a:xfrm>
            <a:prstGeom prst="roundRect">
              <a:avLst>
                <a:gd name="adj" fmla="val 24166"/>
              </a:avLst>
            </a:prstGeom>
            <a:solidFill>
              <a:srgbClr val="EEE8F4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5" name="Reminder tool"/>
            <p:cNvSpPr/>
            <p:nvPr/>
          </p:nvSpPr>
          <p:spPr>
            <a:xfrm>
              <a:off x="4985385" y="2248535"/>
              <a:ext cx="133350" cy="133350"/>
            </a:xfrm>
            <a:prstGeom prst="ellipse">
              <a:avLst/>
            </a:prstGeom>
            <a:noFill/>
            <a:ln w="19050">
              <a:solidFill>
                <a:srgbClr val="B9B3C2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6" name="Tool"/>
            <p:cNvSpPr/>
            <p:nvPr/>
          </p:nvSpPr>
          <p:spPr>
            <a:xfrm>
              <a:off x="5184140" y="2239010"/>
              <a:ext cx="152400" cy="152400"/>
            </a:xfrm>
            <a:prstGeom prst="roundRect">
              <a:avLst>
                <a:gd name="adj" fmla="val 24166"/>
              </a:avLst>
            </a:prstGeom>
            <a:solidFill>
              <a:srgbClr val="EEE8F4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7" name="Assign to"/>
            <p:cNvSpPr/>
            <p:nvPr/>
          </p:nvSpPr>
          <p:spPr>
            <a:xfrm>
              <a:off x="6691630" y="2217420"/>
              <a:ext cx="657860" cy="195580"/>
            </a:xfrm>
            <a:prstGeom prst="roundRect">
              <a:avLst>
                <a:gd name="adj" fmla="val 24935"/>
              </a:avLst>
            </a:prstGeom>
            <a:noFill/>
            <a:ln w="9525">
              <a:solidFill>
                <a:srgbClr val="D3B8E9"/>
              </a:solidFill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670" b="1" spc="54">
                  <a:solidFill>
                    <a:srgbClr val="8034BF"/>
                  </a:solidFill>
                  <a:latin typeface="Inter" panose="020B0502030000000004" pitchFamily="34" charset="0"/>
                </a:rPr>
                <a:t>ASSIGN TO</a:t>
              </a:r>
            </a:p>
          </p:txBody>
        </p:sp>
        <p:sp>
          <p:nvSpPr>
            <p:cNvPr id="48" name="Subject"/>
            <p:cNvSpPr txBox="1"/>
            <p:nvPr/>
          </p:nvSpPr>
          <p:spPr>
            <a:xfrm>
              <a:off x="4768850" y="2513330"/>
              <a:ext cx="1587500" cy="1524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980" b="1">
                  <a:solidFill>
                    <a:srgbClr val="1C1E20"/>
                  </a:solidFill>
                  <a:latin typeface="Inter" panose="020B0502030000000004" pitchFamily="34" charset="0"/>
                </a:rPr>
                <a:t>How much does this cost</a:t>
              </a:r>
            </a:p>
          </p:txBody>
        </p:sp>
        <p:sp>
          <p:nvSpPr>
            <p:cNvPr id="49" name="Tag"/>
            <p:cNvSpPr/>
            <p:nvPr/>
          </p:nvSpPr>
          <p:spPr>
            <a:xfrm>
              <a:off x="6363970" y="2518410"/>
              <a:ext cx="356870" cy="156210"/>
            </a:xfrm>
            <a:prstGeom prst="roundRect">
              <a:avLst>
                <a:gd name="adj" fmla="val 23577"/>
              </a:avLst>
            </a:prstGeom>
            <a:noFill/>
            <a:ln w="9525">
              <a:solidFill>
                <a:srgbClr val="B9B3C2"/>
              </a:solidFill>
              <a:prstDash val="sysDash"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600" b="1" spc="48">
                  <a:solidFill>
                    <a:srgbClr val="5B5D63"/>
                  </a:solidFill>
                  <a:latin typeface="Inter" panose="020B0502030000000004" pitchFamily="34" charset="0"/>
                </a:rPr>
                <a:t>+ TAG</a:t>
              </a:r>
            </a:p>
          </p:txBody>
        </p:sp>
        <p:sp>
          <p:nvSpPr>
            <p:cNvPr id="50" name="Message"/>
            <p:cNvSpPr/>
            <p:nvPr/>
          </p:nvSpPr>
          <p:spPr>
            <a:xfrm>
              <a:off x="4768850" y="2781300"/>
              <a:ext cx="2579370" cy="317500"/>
            </a:xfrm>
            <a:prstGeom prst="roundRect">
              <a:avLst>
                <a:gd name="adj" fmla="val 21200"/>
              </a:avLst>
            </a:prstGeom>
            <a:noFill/>
            <a:ln w="9525">
              <a:solidFill>
                <a:srgbClr val="EEE8F4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1" name="Text line"/>
            <p:cNvSpPr/>
            <p:nvPr/>
          </p:nvSpPr>
          <p:spPr>
            <a:xfrm>
              <a:off x="4851400" y="2865120"/>
              <a:ext cx="1109980" cy="54610"/>
            </a:xfrm>
            <a:prstGeom prst="roundRect">
              <a:avLst>
                <a:gd name="adj" fmla="val 50000"/>
              </a:avLst>
            </a:prstGeom>
            <a:solidFill>
              <a:srgbClr val="B9B3C2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2" name="Text line"/>
            <p:cNvSpPr/>
            <p:nvPr/>
          </p:nvSpPr>
          <p:spPr>
            <a:xfrm>
              <a:off x="4851400" y="2961640"/>
              <a:ext cx="173863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3" name="Avatar"/>
            <p:cNvSpPr/>
            <p:nvPr/>
          </p:nvSpPr>
          <p:spPr>
            <a:xfrm>
              <a:off x="4768850" y="3232150"/>
              <a:ext cx="182880" cy="182880"/>
            </a:xfrm>
            <a:prstGeom prst="ellipse">
              <a:avLst/>
            </a:prstGeom>
            <a:solidFill>
              <a:srgbClr val="5B1F7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4" name="Comment"/>
            <p:cNvSpPr/>
            <p:nvPr/>
          </p:nvSpPr>
          <p:spPr>
            <a:xfrm>
              <a:off x="5012690" y="3190240"/>
              <a:ext cx="2335530" cy="266700"/>
            </a:xfrm>
            <a:prstGeom prst="roundRect">
              <a:avLst>
                <a:gd name="adj" fmla="val 36666"/>
              </a:avLst>
            </a:prstGeom>
            <a:solidFill>
              <a:srgbClr val="E2DCF6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5" name="Mention"/>
            <p:cNvSpPr txBox="1"/>
            <p:nvPr/>
          </p:nvSpPr>
          <p:spPr>
            <a:xfrm>
              <a:off x="5097780" y="3255010"/>
              <a:ext cx="152400" cy="139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</a:pPr>
              <a:r>
                <a:rPr sz="830" b="1">
                  <a:solidFill>
                    <a:srgbClr val="8034BF"/>
                  </a:solidFill>
                  <a:latin typeface="Inter" panose="020B0502030000000004" pitchFamily="34" charset="0"/>
                </a:rPr>
                <a:t>@</a:t>
              </a:r>
            </a:p>
          </p:txBody>
        </p:sp>
        <p:sp>
          <p:nvSpPr>
            <p:cNvPr id="56" name="Text line"/>
            <p:cNvSpPr/>
            <p:nvPr/>
          </p:nvSpPr>
          <p:spPr>
            <a:xfrm>
              <a:off x="5252720" y="3296920"/>
              <a:ext cx="1732280" cy="54610"/>
            </a:xfrm>
            <a:prstGeom prst="roundRect">
              <a:avLst>
                <a:gd name="adj" fmla="val 50000"/>
              </a:avLst>
            </a:prstGeom>
            <a:solidFill>
              <a:srgbClr val="B6A8C9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7" name="Shared draft"/>
            <p:cNvSpPr/>
            <p:nvPr/>
          </p:nvSpPr>
          <p:spPr>
            <a:xfrm>
              <a:off x="4768850" y="3548380"/>
              <a:ext cx="2579370" cy="488950"/>
            </a:xfrm>
            <a:prstGeom prst="roundRect">
              <a:avLst>
                <a:gd name="adj" fmla="val 13766"/>
              </a:avLst>
            </a:prstGeom>
            <a:solidFill>
              <a:srgbClr val="FFFBFC"/>
            </a:solidFill>
            <a:ln w="9525">
              <a:solidFill>
                <a:srgbClr val="F1D5E0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8" name="Draft tag"/>
            <p:cNvSpPr/>
            <p:nvPr/>
          </p:nvSpPr>
          <p:spPr>
            <a:xfrm>
              <a:off x="4851400" y="3630930"/>
              <a:ext cx="360680" cy="128270"/>
            </a:xfrm>
            <a:prstGeom prst="roundRect">
              <a:avLst>
                <a:gd name="adj" fmla="val 22277"/>
              </a:avLst>
            </a:prstGeom>
            <a:solidFill>
              <a:srgbClr val="FCE6EE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580" b="1" spc="58">
                  <a:solidFill>
                    <a:srgbClr val="C2416B"/>
                  </a:solidFill>
                  <a:latin typeface="Inter" panose="020B0502030000000004" pitchFamily="34" charset="0"/>
                </a:rPr>
                <a:t>DRAFT</a:t>
              </a:r>
            </a:p>
          </p:txBody>
        </p:sp>
        <p:sp>
          <p:nvSpPr>
            <p:cNvPr id="59" name="Text line"/>
            <p:cNvSpPr/>
            <p:nvPr/>
          </p:nvSpPr>
          <p:spPr>
            <a:xfrm>
              <a:off x="4851400" y="3802380"/>
              <a:ext cx="217297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0" name="Text line"/>
            <p:cNvSpPr/>
            <p:nvPr/>
          </p:nvSpPr>
          <p:spPr>
            <a:xfrm>
              <a:off x="4851400" y="3900170"/>
              <a:ext cx="154559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1" name="Composer"/>
            <p:cNvSpPr/>
            <p:nvPr/>
          </p:nvSpPr>
          <p:spPr>
            <a:xfrm>
              <a:off x="4768850" y="5458460"/>
              <a:ext cx="2579370" cy="208280"/>
            </a:xfrm>
            <a:prstGeom prst="roundRect">
              <a:avLst>
                <a:gd name="adj" fmla="val 32317"/>
              </a:avLst>
            </a:prstGeom>
            <a:noFill/>
            <a:ln w="9525">
              <a:solidFill>
                <a:srgbClr val="EEE8F4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2" name="Text line"/>
            <p:cNvSpPr/>
            <p:nvPr/>
          </p:nvSpPr>
          <p:spPr>
            <a:xfrm>
              <a:off x="4864100" y="5535930"/>
              <a:ext cx="956310" cy="54610"/>
            </a:xfrm>
            <a:prstGeom prst="roundRect">
              <a:avLst>
                <a:gd name="adj" fmla="val 50000"/>
              </a:avLst>
            </a:prstGeom>
            <a:solidFill>
              <a:srgbClr val="E7E2EE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3" name="Pin halo"/>
            <p:cNvSpPr/>
            <p:nvPr/>
          </p:nvSpPr>
          <p:spPr>
            <a:xfrm>
              <a:off x="2379980" y="515239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4" name="Pin 7"/>
            <p:cNvSpPr/>
            <p:nvPr/>
          </p:nvSpPr>
          <p:spPr>
            <a:xfrm>
              <a:off x="2414270" y="518668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7</a:t>
              </a:r>
            </a:p>
          </p:txBody>
        </p:sp>
        <p:sp>
          <p:nvSpPr>
            <p:cNvPr id="65" name="Pin halo"/>
            <p:cNvSpPr/>
            <p:nvPr/>
          </p:nvSpPr>
          <p:spPr>
            <a:xfrm>
              <a:off x="7270750" y="203327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6" name="Pin 1"/>
            <p:cNvSpPr/>
            <p:nvPr/>
          </p:nvSpPr>
          <p:spPr>
            <a:xfrm>
              <a:off x="7305040" y="206756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1</a:t>
              </a:r>
            </a:p>
          </p:txBody>
        </p:sp>
        <p:sp>
          <p:nvSpPr>
            <p:cNvPr id="67" name="Pin halo"/>
            <p:cNvSpPr/>
            <p:nvPr/>
          </p:nvSpPr>
          <p:spPr>
            <a:xfrm>
              <a:off x="5246370" y="206629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8" name="Pin 6"/>
            <p:cNvSpPr/>
            <p:nvPr/>
          </p:nvSpPr>
          <p:spPr>
            <a:xfrm>
              <a:off x="5280660" y="210058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6</a:t>
              </a:r>
            </a:p>
          </p:txBody>
        </p:sp>
        <p:sp>
          <p:nvSpPr>
            <p:cNvPr id="69" name="Pin halo"/>
            <p:cNvSpPr/>
            <p:nvPr/>
          </p:nvSpPr>
          <p:spPr>
            <a:xfrm>
              <a:off x="7152640" y="239522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70" name="Pin 5"/>
            <p:cNvSpPr/>
            <p:nvPr/>
          </p:nvSpPr>
          <p:spPr>
            <a:xfrm>
              <a:off x="7186930" y="242951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5</a:t>
              </a:r>
            </a:p>
          </p:txBody>
        </p:sp>
        <p:sp>
          <p:nvSpPr>
            <p:cNvPr id="71" name="Pin halo"/>
            <p:cNvSpPr/>
            <p:nvPr/>
          </p:nvSpPr>
          <p:spPr>
            <a:xfrm>
              <a:off x="7178040" y="303657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72" name="Pin 2"/>
            <p:cNvSpPr/>
            <p:nvPr/>
          </p:nvSpPr>
          <p:spPr>
            <a:xfrm>
              <a:off x="7212330" y="307086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2</a:t>
              </a:r>
            </a:p>
          </p:txBody>
        </p:sp>
        <p:sp>
          <p:nvSpPr>
            <p:cNvPr id="73" name="Pin halo"/>
            <p:cNvSpPr/>
            <p:nvPr/>
          </p:nvSpPr>
          <p:spPr>
            <a:xfrm>
              <a:off x="7167880" y="341122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74" name="Pin 3"/>
            <p:cNvSpPr/>
            <p:nvPr/>
          </p:nvSpPr>
          <p:spPr>
            <a:xfrm>
              <a:off x="7202170" y="344551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3</a:t>
              </a:r>
            </a:p>
          </p:txBody>
        </p:sp>
        <p:sp>
          <p:nvSpPr>
            <p:cNvPr id="75" name="Pin halo"/>
            <p:cNvSpPr/>
            <p:nvPr/>
          </p:nvSpPr>
          <p:spPr>
            <a:xfrm>
              <a:off x="7167880" y="5340350"/>
              <a:ext cx="281940" cy="281940"/>
            </a:xfrm>
            <a:prstGeom prst="ellipse">
              <a:avLst/>
            </a:prstGeom>
            <a:solidFill>
              <a:srgbClr val="DEE948">
                <a:alpha val="35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76" name="Pin 4"/>
            <p:cNvSpPr/>
            <p:nvPr/>
          </p:nvSpPr>
          <p:spPr>
            <a:xfrm>
              <a:off x="7202170" y="5374640"/>
              <a:ext cx="213360" cy="213360"/>
            </a:xfrm>
            <a:prstGeom prst="ellipse">
              <a:avLst/>
            </a:prstGeom>
            <a:solidFill>
              <a:srgbClr val="DEE948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880" b="1">
                  <a:solidFill>
                    <a:srgbClr val="300C41"/>
                  </a:solidFill>
                  <a:latin typeface="Inter" panose="020B0502030000000004" pitchFamily="34" charset="0"/>
                </a:rPr>
                <a:t>4</a:t>
              </a:r>
            </a:p>
          </p:txBody>
        </p:sp>
      </p:grpSp>
      <p:sp>
        <p:nvSpPr>
          <p:cNvPr id="77" name="Feature 1 number"/>
          <p:cNvSpPr/>
          <p:nvPr/>
        </p:nvSpPr>
        <p:spPr>
          <a:xfrm>
            <a:off x="7885430" y="2279650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1</a:t>
            </a:r>
          </a:p>
        </p:txBody>
      </p:sp>
      <p:sp>
        <p:nvSpPr>
          <p:cNvPr id="78" name="Feature"/>
          <p:cNvSpPr txBox="1"/>
          <p:nvPr/>
        </p:nvSpPr>
        <p:spPr>
          <a:xfrm>
            <a:off x="8251190" y="2282190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Assign email</a:t>
            </a:r>
          </a:p>
        </p:txBody>
      </p:sp>
      <p:cxnSp>
        <p:nvCxnSpPr>
          <p:cNvPr id="79" name="Feature rule"/>
          <p:cNvCxnSpPr/>
          <p:nvPr/>
        </p:nvCxnSpPr>
        <p:spPr>
          <a:xfrm>
            <a:off x="7885430" y="2620010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80" name="Feature 2 number"/>
          <p:cNvSpPr/>
          <p:nvPr/>
        </p:nvSpPr>
        <p:spPr>
          <a:xfrm>
            <a:off x="7885430" y="2753995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2</a:t>
            </a:r>
          </a:p>
        </p:txBody>
      </p:sp>
      <p:sp>
        <p:nvSpPr>
          <p:cNvPr id="81" name="Feature"/>
          <p:cNvSpPr txBox="1"/>
          <p:nvPr/>
        </p:nvSpPr>
        <p:spPr>
          <a:xfrm>
            <a:off x="8251190" y="2756535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Comment &amp; mention</a:t>
            </a:r>
          </a:p>
        </p:txBody>
      </p:sp>
      <p:cxnSp>
        <p:nvCxnSpPr>
          <p:cNvPr id="82" name="Feature rule"/>
          <p:cNvCxnSpPr/>
          <p:nvPr/>
        </p:nvCxnSpPr>
        <p:spPr>
          <a:xfrm>
            <a:off x="7885430" y="3094355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83" name="Feature 3 number"/>
          <p:cNvSpPr/>
          <p:nvPr/>
        </p:nvSpPr>
        <p:spPr>
          <a:xfrm>
            <a:off x="7885430" y="3228340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3</a:t>
            </a:r>
          </a:p>
        </p:txBody>
      </p:sp>
      <p:sp>
        <p:nvSpPr>
          <p:cNvPr id="84" name="Feature"/>
          <p:cNvSpPr txBox="1"/>
          <p:nvPr/>
        </p:nvSpPr>
        <p:spPr>
          <a:xfrm>
            <a:off x="8251190" y="3230880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Share draft</a:t>
            </a:r>
          </a:p>
        </p:txBody>
      </p:sp>
      <p:cxnSp>
        <p:nvCxnSpPr>
          <p:cNvPr id="85" name="Feature rule"/>
          <p:cNvCxnSpPr/>
          <p:nvPr/>
        </p:nvCxnSpPr>
        <p:spPr>
          <a:xfrm>
            <a:off x="7885430" y="3568700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86" name="Feature 4 number"/>
          <p:cNvSpPr/>
          <p:nvPr/>
        </p:nvSpPr>
        <p:spPr>
          <a:xfrm>
            <a:off x="7885430" y="3702685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4</a:t>
            </a:r>
          </a:p>
        </p:txBody>
      </p:sp>
      <p:sp>
        <p:nvSpPr>
          <p:cNvPr id="87" name="Feature"/>
          <p:cNvSpPr txBox="1"/>
          <p:nvPr/>
        </p:nvSpPr>
        <p:spPr>
          <a:xfrm>
            <a:off x="8251190" y="3705225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Canned answers</a:t>
            </a:r>
          </a:p>
        </p:txBody>
      </p:sp>
      <p:cxnSp>
        <p:nvCxnSpPr>
          <p:cNvPr id="88" name="Feature rule"/>
          <p:cNvCxnSpPr/>
          <p:nvPr/>
        </p:nvCxnSpPr>
        <p:spPr>
          <a:xfrm>
            <a:off x="7885430" y="4043045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89" name="Feature 5 number"/>
          <p:cNvSpPr/>
          <p:nvPr/>
        </p:nvSpPr>
        <p:spPr>
          <a:xfrm>
            <a:off x="7885430" y="4177030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5</a:t>
            </a:r>
          </a:p>
        </p:txBody>
      </p:sp>
      <p:sp>
        <p:nvSpPr>
          <p:cNvPr id="90" name="Feature"/>
          <p:cNvSpPr txBox="1"/>
          <p:nvPr/>
        </p:nvSpPr>
        <p:spPr>
          <a:xfrm>
            <a:off x="8251190" y="4179570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Automated rules</a:t>
            </a:r>
          </a:p>
        </p:txBody>
      </p:sp>
      <p:cxnSp>
        <p:nvCxnSpPr>
          <p:cNvPr id="91" name="Feature rule"/>
          <p:cNvCxnSpPr/>
          <p:nvPr/>
        </p:nvCxnSpPr>
        <p:spPr>
          <a:xfrm>
            <a:off x="7885430" y="4517390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92" name="Feature 6 number"/>
          <p:cNvSpPr/>
          <p:nvPr/>
        </p:nvSpPr>
        <p:spPr>
          <a:xfrm>
            <a:off x="7885430" y="4651375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6</a:t>
            </a:r>
          </a:p>
        </p:txBody>
      </p:sp>
      <p:sp>
        <p:nvSpPr>
          <p:cNvPr id="93" name="Feature"/>
          <p:cNvSpPr txBox="1"/>
          <p:nvPr/>
        </p:nvSpPr>
        <p:spPr>
          <a:xfrm>
            <a:off x="8251190" y="4653915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Reminders</a:t>
            </a:r>
          </a:p>
        </p:txBody>
      </p:sp>
      <p:cxnSp>
        <p:nvCxnSpPr>
          <p:cNvPr id="94" name="Feature rule"/>
          <p:cNvCxnSpPr/>
          <p:nvPr/>
        </p:nvCxnSpPr>
        <p:spPr>
          <a:xfrm>
            <a:off x="7885430" y="4991735"/>
            <a:ext cx="3722370" cy="0"/>
          </a:xfrm>
          <a:prstGeom prst="line">
            <a:avLst/>
          </a:prstGeom>
          <a:noFill/>
          <a:ln w="9525">
            <a:solidFill>
              <a:srgbClr val="E5D8EE"/>
            </a:solidFill>
          </a:ln>
        </p:spPr>
      </p:cxnSp>
      <p:sp>
        <p:nvSpPr>
          <p:cNvPr id="95" name="Feature 7 number"/>
          <p:cNvSpPr/>
          <p:nvPr/>
        </p:nvSpPr>
        <p:spPr>
          <a:xfrm>
            <a:off x="7885430" y="5125720"/>
            <a:ext cx="231140" cy="231140"/>
          </a:xfrm>
          <a:prstGeom prst="ellipse">
            <a:avLst/>
          </a:prstGeom>
          <a:solidFill>
            <a:srgbClr val="300C41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DEE948"/>
                </a:solidFill>
                <a:latin typeface="Inter" panose="020B0502030000000004" pitchFamily="34" charset="0"/>
              </a:rPr>
              <a:t>7</a:t>
            </a:r>
          </a:p>
        </p:txBody>
      </p:sp>
      <p:sp>
        <p:nvSpPr>
          <p:cNvPr id="96" name="Feature"/>
          <p:cNvSpPr txBox="1"/>
          <p:nvPr/>
        </p:nvSpPr>
        <p:spPr>
          <a:xfrm>
            <a:off x="8251190" y="5128260"/>
            <a:ext cx="330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0" b="1" spc="-21">
                <a:solidFill>
                  <a:srgbClr val="300C41"/>
                </a:solidFill>
                <a:latin typeface="Inter" panose="020B0502030000000004" pitchFamily="34" charset="0"/>
              </a:rPr>
              <a:t>Robust analytics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828384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828384"/>
                </a:solidFill>
                <a:latin typeface="Inter" panose="020B0502030000000004" pitchFamily="34" charset="0"/>
              </a:rPr>
              <a:t>04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8034BF"/>
                </a:solidFill>
                <a:latin typeface="Inter" panose="020B0502030000000004" pitchFamily="34" charset="0"/>
              </a:rPr>
              <a:t>TRACTION</a:t>
            </a:r>
          </a:p>
        </p:txBody>
      </p:sp>
      <p:sp>
        <p:nvSpPr>
          <p:cNvPr id="8" name="Highlight"/>
          <p:cNvSpPr/>
          <p:nvPr/>
        </p:nvSpPr>
        <p:spPr>
          <a:xfrm>
            <a:off x="585470" y="1050290"/>
            <a:ext cx="3204210" cy="14224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adline"/>
          <p:cNvSpPr txBox="1"/>
          <p:nvPr/>
        </p:nvSpPr>
        <p:spPr>
          <a:xfrm>
            <a:off x="585470" y="803361"/>
            <a:ext cx="10922000" cy="495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2,300 companies</a:t>
            </a: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 use Front today</a:t>
            </a:r>
          </a:p>
        </p:txBody>
      </p:sp>
      <p:cxnSp>
        <p:nvCxnSpPr>
          <p:cNvPr id="10" name="Customers rule"/>
          <p:cNvCxnSpPr/>
          <p:nvPr/>
        </p:nvCxnSpPr>
        <p:spPr>
          <a:xfrm>
            <a:off x="585470" y="1497330"/>
            <a:ext cx="243459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sp>
        <p:nvSpPr>
          <p:cNvPr id="11" name="Customer"/>
          <p:cNvSpPr txBox="1"/>
          <p:nvPr/>
        </p:nvSpPr>
        <p:spPr>
          <a:xfrm>
            <a:off x="585470" y="1662430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Shopify</a:t>
            </a:r>
          </a:p>
        </p:txBody>
      </p:sp>
      <p:cxnSp>
        <p:nvCxnSpPr>
          <p:cNvPr id="12" name="Customer rule"/>
          <p:cNvCxnSpPr/>
          <p:nvPr/>
        </p:nvCxnSpPr>
        <p:spPr>
          <a:xfrm>
            <a:off x="585470" y="2046859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3" name="Customer"/>
          <p:cNvSpPr txBox="1"/>
          <p:nvPr/>
        </p:nvSpPr>
        <p:spPr>
          <a:xfrm>
            <a:off x="585470" y="2210689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LVMH</a:t>
            </a:r>
          </a:p>
        </p:txBody>
      </p:sp>
      <p:cxnSp>
        <p:nvCxnSpPr>
          <p:cNvPr id="14" name="Customer rule"/>
          <p:cNvCxnSpPr/>
          <p:nvPr/>
        </p:nvCxnSpPr>
        <p:spPr>
          <a:xfrm>
            <a:off x="585470" y="2595118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5" name="Customer"/>
          <p:cNvSpPr txBox="1"/>
          <p:nvPr/>
        </p:nvSpPr>
        <p:spPr>
          <a:xfrm>
            <a:off x="585470" y="2758948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Cisco Meraki</a:t>
            </a:r>
          </a:p>
        </p:txBody>
      </p:sp>
      <p:cxnSp>
        <p:nvCxnSpPr>
          <p:cNvPr id="16" name="Customer rule"/>
          <p:cNvCxnSpPr/>
          <p:nvPr/>
        </p:nvCxnSpPr>
        <p:spPr>
          <a:xfrm>
            <a:off x="585470" y="3143377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7" name="Customer"/>
          <p:cNvSpPr txBox="1"/>
          <p:nvPr/>
        </p:nvSpPr>
        <p:spPr>
          <a:xfrm>
            <a:off x="585470" y="3307207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HubSpot</a:t>
            </a:r>
          </a:p>
        </p:txBody>
      </p:sp>
      <p:cxnSp>
        <p:nvCxnSpPr>
          <p:cNvPr id="18" name="Customer rule"/>
          <p:cNvCxnSpPr/>
          <p:nvPr/>
        </p:nvCxnSpPr>
        <p:spPr>
          <a:xfrm>
            <a:off x="585470" y="3691636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9" name="Customer"/>
          <p:cNvSpPr txBox="1"/>
          <p:nvPr/>
        </p:nvSpPr>
        <p:spPr>
          <a:xfrm>
            <a:off x="585470" y="3855466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Zesty</a:t>
            </a:r>
          </a:p>
        </p:txBody>
      </p:sp>
      <p:cxnSp>
        <p:nvCxnSpPr>
          <p:cNvPr id="20" name="Customer rule"/>
          <p:cNvCxnSpPr/>
          <p:nvPr/>
        </p:nvCxnSpPr>
        <p:spPr>
          <a:xfrm>
            <a:off x="585470" y="4239895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21" name="Customer"/>
          <p:cNvSpPr txBox="1"/>
          <p:nvPr/>
        </p:nvSpPr>
        <p:spPr>
          <a:xfrm>
            <a:off x="585470" y="4403725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onefinestay</a:t>
            </a:r>
          </a:p>
        </p:txBody>
      </p:sp>
      <p:cxnSp>
        <p:nvCxnSpPr>
          <p:cNvPr id="22" name="Customer rule"/>
          <p:cNvCxnSpPr/>
          <p:nvPr/>
        </p:nvCxnSpPr>
        <p:spPr>
          <a:xfrm>
            <a:off x="585470" y="4788154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23" name="Customer"/>
          <p:cNvSpPr txBox="1"/>
          <p:nvPr/>
        </p:nvSpPr>
        <p:spPr>
          <a:xfrm>
            <a:off x="585470" y="4951984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General Assembly</a:t>
            </a:r>
          </a:p>
        </p:txBody>
      </p:sp>
      <p:cxnSp>
        <p:nvCxnSpPr>
          <p:cNvPr id="24" name="Customer rule"/>
          <p:cNvCxnSpPr/>
          <p:nvPr/>
        </p:nvCxnSpPr>
        <p:spPr>
          <a:xfrm>
            <a:off x="585470" y="5336413"/>
            <a:ext cx="243459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25" name="Customer"/>
          <p:cNvSpPr txBox="1"/>
          <p:nvPr/>
        </p:nvSpPr>
        <p:spPr>
          <a:xfrm>
            <a:off x="585470" y="5500243"/>
            <a:ext cx="2413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0" b="1" spc="-27">
                <a:solidFill>
                  <a:srgbClr val="300C41"/>
                </a:solidFill>
                <a:latin typeface="Inter" panose="020B0502030000000004" pitchFamily="34" charset="0"/>
              </a:rPr>
              <a:t>Oasis</a:t>
            </a:r>
          </a:p>
        </p:txBody>
      </p:sp>
      <p:sp>
        <p:nvSpPr>
          <p:cNvPr id="26" name="Panel title"/>
          <p:cNvSpPr txBox="1"/>
          <p:nvPr/>
        </p:nvSpPr>
        <p:spPr>
          <a:xfrm>
            <a:off x="3458210" y="1503680"/>
            <a:ext cx="385445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Diversity of industries</a:t>
            </a:r>
          </a:p>
        </p:txBody>
      </p:sp>
      <p:cxnSp>
        <p:nvCxnSpPr>
          <p:cNvPr id="27" name="Panel rule"/>
          <p:cNvCxnSpPr/>
          <p:nvPr/>
        </p:nvCxnSpPr>
        <p:spPr>
          <a:xfrm>
            <a:off x="3458210" y="1795780"/>
            <a:ext cx="385445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graphicFrame>
        <p:nvGraphicFramePr>
          <p:cNvPr id="28" name="Chart: Diversity of industries"/>
          <p:cNvGraphicFramePr>
            <a:graphicFrameLocks noGrp="1"/>
          </p:cNvGraphicFramePr>
          <p:nvPr/>
        </p:nvGraphicFramePr>
        <p:xfrm>
          <a:off x="3458210" y="1778000"/>
          <a:ext cx="4057650" cy="41656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9" name="Panel title"/>
          <p:cNvSpPr txBox="1"/>
          <p:nvPr/>
        </p:nvSpPr>
        <p:spPr>
          <a:xfrm>
            <a:off x="7752080" y="1503680"/>
            <a:ext cx="385445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Diversity of use-cases</a:t>
            </a:r>
          </a:p>
        </p:txBody>
      </p:sp>
      <p:cxnSp>
        <p:nvCxnSpPr>
          <p:cNvPr id="30" name="Panel rule"/>
          <p:cNvCxnSpPr/>
          <p:nvPr/>
        </p:nvCxnSpPr>
        <p:spPr>
          <a:xfrm>
            <a:off x="7752080" y="1795780"/>
            <a:ext cx="385445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graphicFrame>
        <p:nvGraphicFramePr>
          <p:cNvPr id="31" name="Chart: Diversity of use-cases"/>
          <p:cNvGraphicFramePr>
            <a:graphicFrameLocks noGrp="1"/>
          </p:cNvGraphicFramePr>
          <p:nvPr/>
        </p:nvGraphicFramePr>
        <p:xfrm>
          <a:off x="7752080" y="1778000"/>
          <a:ext cx="4057650" cy="41656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2" name="Caption"/>
          <p:cNvSpPr txBox="1"/>
          <p:nvPr/>
        </p:nvSpPr>
        <p:spPr>
          <a:xfrm>
            <a:off x="585470" y="6014720"/>
            <a:ext cx="1016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5B5D63"/>
                </a:solidFill>
                <a:latin typeface="Inter" panose="020B0502030000000004" pitchFamily="34" charset="0"/>
              </a:rPr>
              <a:t>Customer names set as type in place of logos. </a:t>
            </a:r>
            <a:r>
              <a:rPr sz="810" b="1">
                <a:solidFill>
                  <a:srgbClr val="5B5D63"/>
                </a:solidFill>
                <a:latin typeface="Inter" panose="020B0502030000000004" pitchFamily="34" charset="0"/>
              </a:rPr>
              <a:t>Bar lengths traced from the original;</a:t>
            </a:r>
            <a:r>
              <a:rPr sz="810" b="0">
                <a:solidFill>
                  <a:srgbClr val="5B5D63"/>
                </a:solidFill>
                <a:latin typeface="Inter" panose="020B0502030000000004" pitchFamily="34" charset="0"/>
              </a:rPr>
              <a:t> exact values not published.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00C41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4D2E5C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A292AA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A292AA"/>
                </a:solidFill>
                <a:latin typeface="Inter" panose="020B0502030000000004" pitchFamily="34" charset="0"/>
              </a:rPr>
              <a:t>05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DEE948"/>
                </a:solidFill>
                <a:latin typeface="Inter" panose="020B0502030000000004" pitchFamily="34" charset="0"/>
              </a:rPr>
              <a:t>GROWTH</a:t>
            </a:r>
          </a:p>
        </p:txBody>
      </p:sp>
      <p:sp>
        <p:nvSpPr>
          <p:cNvPr id="8" name="Headline"/>
          <p:cNvSpPr txBox="1"/>
          <p:nvPr/>
        </p:nvSpPr>
        <p:spPr>
          <a:xfrm>
            <a:off x="585470" y="803361"/>
            <a:ext cx="10922000" cy="914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FFFFFF"/>
                </a:solidFill>
                <a:latin typeface="Inter" panose="020B0502030000000004" pitchFamily="34" charset="0"/>
              </a:rPr>
              <a:t>A very consistent growth of revenue,</a:t>
            </a:r>
            <a:br/>
            <a:r>
              <a:rPr sz="3120" b="1" spc="-100">
                <a:solidFill>
                  <a:srgbClr val="FFFFFF"/>
                </a:solidFill>
                <a:latin typeface="Inter" panose="020B0502030000000004" pitchFamily="34" charset="0"/>
              </a:rPr>
              <a:t>while </a:t>
            </a:r>
            <a:r>
              <a:rPr sz="3120" b="1" spc="-100">
                <a:solidFill>
                  <a:srgbClr val="DEE948"/>
                </a:solidFill>
                <a:latin typeface="Inter" panose="020B0502030000000004" pitchFamily="34" charset="0"/>
              </a:rPr>
              <a:t>churn keeps trending down</a:t>
            </a:r>
          </a:p>
        </p:txBody>
      </p:sp>
      <p:sp>
        <p:nvSpPr>
          <p:cNvPr id="9" name="Panel title"/>
          <p:cNvSpPr txBox="1"/>
          <p:nvPr/>
        </p:nvSpPr>
        <p:spPr>
          <a:xfrm>
            <a:off x="585470" y="1922780"/>
            <a:ext cx="381000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FFFFFF"/>
                </a:solidFill>
                <a:latin typeface="Inter" panose="020B0502030000000004" pitchFamily="34" charset="0"/>
              </a:rPr>
              <a:t>ARR </a:t>
            </a:r>
            <a:r>
              <a:rPr sz="990" b="0">
                <a:solidFill>
                  <a:srgbClr val="B0A2C3"/>
                </a:solidFill>
                <a:latin typeface="Inter" panose="020B0502030000000004" pitchFamily="34" charset="0"/>
              </a:rPr>
              <a:t>annual recurring revenue</a:t>
            </a:r>
          </a:p>
        </p:txBody>
      </p:sp>
      <p:cxnSp>
        <p:nvCxnSpPr>
          <p:cNvPr id="10" name="Panel rule"/>
          <p:cNvCxnSpPr/>
          <p:nvPr/>
        </p:nvCxnSpPr>
        <p:spPr>
          <a:xfrm>
            <a:off x="585470" y="2225040"/>
            <a:ext cx="5266690" cy="0"/>
          </a:xfrm>
          <a:prstGeom prst="line">
            <a:avLst/>
          </a:prstGeom>
          <a:noFill/>
          <a:ln w="9525">
            <a:solidFill>
              <a:srgbClr val="553863"/>
            </a:solidFill>
          </a:ln>
        </p:spPr>
      </p:cxnSp>
      <p:sp>
        <p:nvSpPr>
          <p:cNvPr id="11" name="Panel title"/>
          <p:cNvSpPr txBox="1"/>
          <p:nvPr/>
        </p:nvSpPr>
        <p:spPr>
          <a:xfrm>
            <a:off x="6339840" y="1922780"/>
            <a:ext cx="526669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FFFFFF"/>
                </a:solidFill>
                <a:latin typeface="Inter" panose="020B0502030000000004" pitchFamily="34" charset="0"/>
              </a:rPr>
              <a:t>Churn</a:t>
            </a:r>
          </a:p>
        </p:txBody>
      </p:sp>
      <p:cxnSp>
        <p:nvCxnSpPr>
          <p:cNvPr id="12" name="Panel rule"/>
          <p:cNvCxnSpPr/>
          <p:nvPr/>
        </p:nvCxnSpPr>
        <p:spPr>
          <a:xfrm>
            <a:off x="6339840" y="2232660"/>
            <a:ext cx="5266690" cy="0"/>
          </a:xfrm>
          <a:prstGeom prst="line">
            <a:avLst/>
          </a:prstGeom>
          <a:noFill/>
          <a:ln w="9525">
            <a:solidFill>
              <a:srgbClr val="553863"/>
            </a:solidFill>
          </a:ln>
        </p:spPr>
      </p:cxnSp>
      <p:sp>
        <p:nvSpPr>
          <p:cNvPr id="13" name="Legend swatch"/>
          <p:cNvSpPr/>
          <p:nvPr/>
        </p:nvSpPr>
        <p:spPr>
          <a:xfrm>
            <a:off x="8773160" y="2037080"/>
            <a:ext cx="158750" cy="29210"/>
          </a:xfrm>
          <a:prstGeom prst="roundRect">
            <a:avLst>
              <a:gd name="adj" fmla="val 47826"/>
            </a:avLst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Legend"/>
          <p:cNvSpPr txBox="1"/>
          <p:nvPr/>
        </p:nvSpPr>
        <p:spPr>
          <a:xfrm>
            <a:off x="8980170" y="1982470"/>
            <a:ext cx="889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E0DBE2"/>
                </a:solidFill>
                <a:latin typeface="Inter" panose="020B0502030000000004" pitchFamily="34" charset="0"/>
              </a:rPr>
              <a:t>Gross churn</a:t>
            </a:r>
          </a:p>
        </p:txBody>
      </p:sp>
      <p:sp>
        <p:nvSpPr>
          <p:cNvPr id="15" name="Legend swatch"/>
          <p:cNvSpPr/>
          <p:nvPr/>
        </p:nvSpPr>
        <p:spPr>
          <a:xfrm>
            <a:off x="9732010" y="2037080"/>
            <a:ext cx="158750" cy="29210"/>
          </a:xfrm>
          <a:prstGeom prst="roundRect">
            <a:avLst>
              <a:gd name="adj" fmla="val 47826"/>
            </a:avLst>
          </a:prstGeom>
          <a:solidFill>
            <a:srgbClr val="B98AF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Legend"/>
          <p:cNvSpPr txBox="1"/>
          <p:nvPr/>
        </p:nvSpPr>
        <p:spPr>
          <a:xfrm>
            <a:off x="9939020" y="1982470"/>
            <a:ext cx="889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E0DBE2"/>
                </a:solidFill>
                <a:latin typeface="Inter" panose="020B0502030000000004" pitchFamily="34" charset="0"/>
              </a:rPr>
              <a:t>Logo churn</a:t>
            </a:r>
          </a:p>
        </p:txBody>
      </p:sp>
      <p:sp>
        <p:nvSpPr>
          <p:cNvPr id="17" name="Legend swatch"/>
          <p:cNvSpPr/>
          <p:nvPr/>
        </p:nvSpPr>
        <p:spPr>
          <a:xfrm>
            <a:off x="10650220" y="2037080"/>
            <a:ext cx="158750" cy="29210"/>
          </a:xfrm>
          <a:prstGeom prst="roundRect">
            <a:avLst>
              <a:gd name="adj" fmla="val 47826"/>
            </a:avLst>
          </a:prstGeom>
          <a:solidFill>
            <a:srgbClr val="E2DCF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Legend"/>
          <p:cNvSpPr txBox="1"/>
          <p:nvPr/>
        </p:nvSpPr>
        <p:spPr>
          <a:xfrm>
            <a:off x="10857230" y="1982470"/>
            <a:ext cx="889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0" b="0">
                <a:solidFill>
                  <a:srgbClr val="E0DBE2"/>
                </a:solidFill>
                <a:latin typeface="Inter" panose="020B0502030000000004" pitchFamily="34" charset="0"/>
              </a:rPr>
              <a:t>Net MRR churn</a:t>
            </a:r>
          </a:p>
        </p:txBody>
      </p:sp>
      <p:graphicFrame>
        <p:nvGraphicFramePr>
          <p:cNvPr id="19" name="Chart: ARR (shape traced, values not published)"/>
          <p:cNvGraphicFramePr>
            <a:graphicFrameLocks noGrp="1"/>
          </p:cNvGraphicFramePr>
          <p:nvPr/>
        </p:nvGraphicFramePr>
        <p:xfrm>
          <a:off x="585470" y="2349500"/>
          <a:ext cx="5266690" cy="35306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graphicFrame>
        <p:nvGraphicFramePr>
          <p:cNvPr id="20" name="Chart: churn (shapes traced, values not published)"/>
          <p:cNvGraphicFramePr>
            <a:graphicFrameLocks noGrp="1"/>
          </p:cNvGraphicFramePr>
          <p:nvPr/>
        </p:nvGraphicFramePr>
        <p:xfrm>
          <a:off x="6339840" y="2349500"/>
          <a:ext cx="5266690" cy="35306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1" name="Caption"/>
          <p:cNvSpPr txBox="1"/>
          <p:nvPr/>
        </p:nvSpPr>
        <p:spPr>
          <a:xfrm>
            <a:off x="585470" y="6014720"/>
            <a:ext cx="1016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B0A2C3"/>
                </a:solidFill>
                <a:latin typeface="Inter" panose="020B0502030000000004" pitchFamily="34" charset="0"/>
              </a:rPr>
              <a:t>Shapes traced from the original; values not published.</a:t>
            </a: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 Periods and the solid reference line are drawn as in the original, which labels neither.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828384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828384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828384"/>
                </a:solidFill>
                <a:latin typeface="Inter" panose="020B0502030000000004" pitchFamily="34" charset="0"/>
              </a:rPr>
              <a:t>06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8034BF"/>
                </a:solidFill>
                <a:latin typeface="Inter" panose="020B0502030000000004" pitchFamily="34" charset="0"/>
              </a:rPr>
              <a:t>COHORTS</a:t>
            </a:r>
          </a:p>
        </p:txBody>
      </p:sp>
      <p:sp>
        <p:nvSpPr>
          <p:cNvPr id="8" name="Highlight"/>
          <p:cNvSpPr/>
          <p:nvPr/>
        </p:nvSpPr>
        <p:spPr>
          <a:xfrm>
            <a:off x="4692650" y="1050290"/>
            <a:ext cx="3216910" cy="14224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adline"/>
          <p:cNvSpPr txBox="1"/>
          <p:nvPr/>
        </p:nvSpPr>
        <p:spPr>
          <a:xfrm>
            <a:off x="585470" y="803361"/>
            <a:ext cx="10922000" cy="495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Cohorts keep growing </a:t>
            </a: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across all metrics</a:t>
            </a:r>
          </a:p>
        </p:txBody>
      </p:sp>
      <p:sp>
        <p:nvSpPr>
          <p:cNvPr id="10" name="Panel title"/>
          <p:cNvSpPr txBox="1"/>
          <p:nvPr/>
        </p:nvSpPr>
        <p:spPr>
          <a:xfrm>
            <a:off x="585470" y="1503680"/>
            <a:ext cx="511302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All cohorts keep growing</a:t>
            </a:r>
          </a:p>
        </p:txBody>
      </p:sp>
      <p:cxnSp>
        <p:nvCxnSpPr>
          <p:cNvPr id="11" name="Panel rule"/>
          <p:cNvCxnSpPr/>
          <p:nvPr/>
        </p:nvCxnSpPr>
        <p:spPr>
          <a:xfrm>
            <a:off x="585470" y="1795780"/>
            <a:ext cx="511302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sp>
        <p:nvSpPr>
          <p:cNvPr id="12" name="Stat"/>
          <p:cNvSpPr txBox="1"/>
          <p:nvPr/>
        </p:nvSpPr>
        <p:spPr>
          <a:xfrm>
            <a:off x="585470" y="1897380"/>
            <a:ext cx="24130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68">
                <a:solidFill>
                  <a:srgbClr val="8034BF"/>
                </a:solidFill>
                <a:latin typeface="Inter" panose="020B0502030000000004" pitchFamily="34" charset="0"/>
              </a:rPr>
              <a:t>120%</a:t>
            </a:r>
          </a:p>
        </p:txBody>
      </p:sp>
      <p:sp>
        <p:nvSpPr>
          <p:cNvPr id="13" name="Stat label"/>
          <p:cNvSpPr txBox="1"/>
          <p:nvPr/>
        </p:nvSpPr>
        <p:spPr>
          <a:xfrm>
            <a:off x="585470" y="2484120"/>
            <a:ext cx="24130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3A3C41"/>
                </a:solidFill>
                <a:latin typeface="Inter" panose="020B0502030000000004" pitchFamily="34" charset="0"/>
              </a:rPr>
              <a:t>net retention rate at 6 months</a:t>
            </a:r>
          </a:p>
        </p:txBody>
      </p:sp>
      <p:sp>
        <p:nvSpPr>
          <p:cNvPr id="14" name="Stat"/>
          <p:cNvSpPr txBox="1"/>
          <p:nvPr/>
        </p:nvSpPr>
        <p:spPr>
          <a:xfrm>
            <a:off x="3263900" y="1897380"/>
            <a:ext cx="24130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68">
                <a:solidFill>
                  <a:srgbClr val="8034BF"/>
                </a:solidFill>
                <a:latin typeface="Inter" panose="020B0502030000000004" pitchFamily="34" charset="0"/>
              </a:rPr>
              <a:t>150%</a:t>
            </a:r>
          </a:p>
        </p:txBody>
      </p:sp>
      <p:sp>
        <p:nvSpPr>
          <p:cNvPr id="15" name="Stat label"/>
          <p:cNvSpPr txBox="1"/>
          <p:nvPr/>
        </p:nvSpPr>
        <p:spPr>
          <a:xfrm>
            <a:off x="3263900" y="2484120"/>
            <a:ext cx="24130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3A3C41"/>
                </a:solidFill>
                <a:latin typeface="Inter" panose="020B0502030000000004" pitchFamily="34" charset="0"/>
              </a:rPr>
              <a:t>net retention rate at 1 year</a:t>
            </a:r>
          </a:p>
        </p:txBody>
      </p:sp>
      <p:graphicFrame>
        <p:nvGraphicFramePr>
          <p:cNvPr id="16" name="Chart: cohorts (shape traced, values not published)"/>
          <p:cNvGraphicFramePr>
            <a:graphicFrameLocks noGrp="1"/>
          </p:cNvGraphicFramePr>
          <p:nvPr/>
        </p:nvGraphicFramePr>
        <p:xfrm>
          <a:off x="431800" y="2870200"/>
          <a:ext cx="5334000" cy="30480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7" name="Panel title"/>
          <p:cNvSpPr txBox="1"/>
          <p:nvPr/>
        </p:nvSpPr>
        <p:spPr>
          <a:xfrm>
            <a:off x="6186170" y="1503680"/>
            <a:ext cx="542036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ACV doubled in 15 months</a:t>
            </a:r>
          </a:p>
        </p:txBody>
      </p:sp>
      <p:cxnSp>
        <p:nvCxnSpPr>
          <p:cNvPr id="18" name="Panel rule"/>
          <p:cNvCxnSpPr/>
          <p:nvPr/>
        </p:nvCxnSpPr>
        <p:spPr>
          <a:xfrm>
            <a:off x="6186170" y="1795780"/>
            <a:ext cx="542036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graphicFrame>
        <p:nvGraphicFramePr>
          <p:cNvPr id="19" name="Chart: ACV (shape traced, values not published)"/>
          <p:cNvGraphicFramePr>
            <a:graphicFrameLocks noGrp="1"/>
          </p:cNvGraphicFramePr>
          <p:nvPr/>
        </p:nvGraphicFramePr>
        <p:xfrm>
          <a:off x="6096000" y="1905000"/>
          <a:ext cx="5600700" cy="228600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0" name="Doubled tag"/>
          <p:cNvSpPr/>
          <p:nvPr/>
        </p:nvSpPr>
        <p:spPr>
          <a:xfrm>
            <a:off x="10836910" y="2324100"/>
            <a:ext cx="612140" cy="200660"/>
          </a:xfrm>
          <a:prstGeom prst="roundRect">
            <a:avLst>
              <a:gd name="adj" fmla="val 50000"/>
            </a:avLst>
          </a:prstGeom>
          <a:solidFill>
            <a:srgbClr val="DEE948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60" b="1">
                <a:solidFill>
                  <a:srgbClr val="300C41"/>
                </a:solidFill>
                <a:latin typeface="Inter" panose="020B0502030000000004" pitchFamily="34" charset="0"/>
              </a:rPr>
              <a:t>doubled</a:t>
            </a:r>
          </a:p>
        </p:txBody>
      </p:sp>
      <p:sp>
        <p:nvSpPr>
          <p:cNvPr id="21" name="Panel title"/>
          <p:cNvSpPr txBox="1"/>
          <p:nvPr/>
        </p:nvSpPr>
        <p:spPr>
          <a:xfrm>
            <a:off x="6186170" y="4462780"/>
            <a:ext cx="542036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Usage intensifies over time</a:t>
            </a:r>
          </a:p>
        </p:txBody>
      </p:sp>
      <p:cxnSp>
        <p:nvCxnSpPr>
          <p:cNvPr id="22" name="Panel rule"/>
          <p:cNvCxnSpPr/>
          <p:nvPr/>
        </p:nvCxnSpPr>
        <p:spPr>
          <a:xfrm>
            <a:off x="6186170" y="4754880"/>
            <a:ext cx="5420360" cy="0"/>
          </a:xfrm>
          <a:prstGeom prst="line">
            <a:avLst/>
          </a:prstGeom>
          <a:noFill/>
          <a:ln w="25400">
            <a:solidFill>
              <a:srgbClr val="300C41"/>
            </a:solidFill>
          </a:ln>
        </p:spPr>
      </p:cxnSp>
      <p:sp>
        <p:nvSpPr>
          <p:cNvPr id="23" name="Multiple"/>
          <p:cNvSpPr txBox="1"/>
          <p:nvPr/>
        </p:nvSpPr>
        <p:spPr>
          <a:xfrm>
            <a:off x="6186170" y="4823460"/>
            <a:ext cx="1016000" cy="508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70" b="1" spc="-143">
                <a:solidFill>
                  <a:srgbClr val="8034BF"/>
                </a:solidFill>
                <a:latin typeface="Inter" panose="020B0502030000000004" pitchFamily="34" charset="0"/>
              </a:rPr>
              <a:t>3.9×</a:t>
            </a:r>
          </a:p>
        </p:txBody>
      </p:sp>
      <p:sp>
        <p:nvSpPr>
          <p:cNvPr id="24" name="Multiple label"/>
          <p:cNvSpPr txBox="1"/>
          <p:nvPr/>
        </p:nvSpPr>
        <p:spPr>
          <a:xfrm>
            <a:off x="7235190" y="4918710"/>
            <a:ext cx="41910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3A3C41"/>
                </a:solidFill>
                <a:latin typeface="Inter" panose="020B0502030000000004" pitchFamily="34" charset="0"/>
              </a:rPr>
              <a:t>more messages sent per user after 1 year</a:t>
            </a:r>
          </a:p>
        </p:txBody>
      </p:sp>
      <p:sp>
        <p:nvSpPr>
          <p:cNvPr id="25" name="Ratio bar"/>
          <p:cNvSpPr/>
          <p:nvPr/>
        </p:nvSpPr>
        <p:spPr>
          <a:xfrm>
            <a:off x="7235190" y="5140960"/>
            <a:ext cx="891540" cy="85090"/>
          </a:xfrm>
          <a:prstGeom prst="roundRect">
            <a:avLst>
              <a:gd name="adj" fmla="val 22388"/>
            </a:avLst>
          </a:prstGeom>
          <a:solidFill>
            <a:srgbClr val="CDBFE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atio bar"/>
          <p:cNvSpPr/>
          <p:nvPr/>
        </p:nvSpPr>
        <p:spPr>
          <a:xfrm>
            <a:off x="8163560" y="5140960"/>
            <a:ext cx="2586990" cy="85090"/>
          </a:xfrm>
          <a:prstGeom prst="roundRect">
            <a:avLst>
              <a:gd name="adj" fmla="val 22388"/>
            </a:avLst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Multiple"/>
          <p:cNvSpPr txBox="1"/>
          <p:nvPr/>
        </p:nvSpPr>
        <p:spPr>
          <a:xfrm>
            <a:off x="6186170" y="5443220"/>
            <a:ext cx="1016000" cy="508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70" b="1" spc="-143">
                <a:solidFill>
                  <a:srgbClr val="8034BF"/>
                </a:solidFill>
                <a:latin typeface="Inter" panose="020B0502030000000004" pitchFamily="34" charset="0"/>
              </a:rPr>
              <a:t>4.9×</a:t>
            </a:r>
          </a:p>
        </p:txBody>
      </p:sp>
      <p:sp>
        <p:nvSpPr>
          <p:cNvPr id="28" name="Multiple label"/>
          <p:cNvSpPr txBox="1"/>
          <p:nvPr/>
        </p:nvSpPr>
        <p:spPr>
          <a:xfrm>
            <a:off x="7235190" y="5538470"/>
            <a:ext cx="41910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3A3C41"/>
                </a:solidFill>
                <a:latin typeface="Inter" panose="020B0502030000000004" pitchFamily="34" charset="0"/>
              </a:rPr>
              <a:t>more comments written per user after 1 year</a:t>
            </a:r>
          </a:p>
        </p:txBody>
      </p:sp>
      <p:sp>
        <p:nvSpPr>
          <p:cNvPr id="29" name="Ratio bar"/>
          <p:cNvSpPr/>
          <p:nvPr/>
        </p:nvSpPr>
        <p:spPr>
          <a:xfrm>
            <a:off x="7235190" y="5760720"/>
            <a:ext cx="885190" cy="85090"/>
          </a:xfrm>
          <a:prstGeom prst="roundRect">
            <a:avLst>
              <a:gd name="adj" fmla="val 22388"/>
            </a:avLst>
          </a:prstGeom>
          <a:solidFill>
            <a:srgbClr val="CDBFE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atio bar"/>
          <p:cNvSpPr/>
          <p:nvPr/>
        </p:nvSpPr>
        <p:spPr>
          <a:xfrm>
            <a:off x="8155940" y="5760720"/>
            <a:ext cx="3450590" cy="85090"/>
          </a:xfrm>
          <a:prstGeom prst="roundRect">
            <a:avLst>
              <a:gd name="adj" fmla="val 22388"/>
            </a:avLst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1" name="Row rule"/>
          <p:cNvCxnSpPr/>
          <p:nvPr/>
        </p:nvCxnSpPr>
        <p:spPr>
          <a:xfrm>
            <a:off x="6186170" y="5380990"/>
            <a:ext cx="542036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32" name="Caption"/>
          <p:cNvSpPr txBox="1"/>
          <p:nvPr/>
        </p:nvSpPr>
        <p:spPr>
          <a:xfrm>
            <a:off x="585470" y="6014720"/>
            <a:ext cx="1016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5B5D63"/>
                </a:solidFill>
                <a:latin typeface="Inter" panose="020B0502030000000004" pitchFamily="34" charset="0"/>
              </a:rPr>
              <a:t>Chart shapes traced from the original; values not published.</a:t>
            </a:r>
            <a:r>
              <a:rPr sz="810" b="0">
                <a:solidFill>
                  <a:srgbClr val="5B5D63"/>
                </a:solidFill>
                <a:latin typeface="Inter" panose="020B0502030000000004" pitchFamily="34" charset="0"/>
              </a:rPr>
              <a:t> Small bars under 3.9× and 4.9× are drawn to those ratios.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00C41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4D2E5C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A292AA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A292AA"/>
                </a:solidFill>
                <a:latin typeface="Inter" panose="020B0502030000000004" pitchFamily="34" charset="0"/>
              </a:rPr>
              <a:t>07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DEE948"/>
                </a:solidFill>
                <a:latin typeface="Inter" panose="020B0502030000000004" pitchFamily="34" charset="0"/>
              </a:rPr>
              <a:t>CAPITAL EFFICIENCY</a:t>
            </a:r>
          </a:p>
        </p:txBody>
      </p:sp>
      <p:sp>
        <p:nvSpPr>
          <p:cNvPr id="8" name="Headline"/>
          <p:cNvSpPr txBox="1"/>
          <p:nvPr/>
        </p:nvSpPr>
        <p:spPr>
          <a:xfrm>
            <a:off x="585470" y="803361"/>
            <a:ext cx="10922000" cy="914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FFFFFF"/>
                </a:solidFill>
                <a:latin typeface="Inter" panose="020B0502030000000004" pitchFamily="34" charset="0"/>
              </a:rPr>
              <a:t>We have a track record</a:t>
            </a:r>
            <a:br/>
            <a:r>
              <a:rPr sz="3120" b="1" spc="-100">
                <a:solidFill>
                  <a:srgbClr val="FFFFFF"/>
                </a:solidFill>
                <a:latin typeface="Inter" panose="020B0502030000000004" pitchFamily="34" charset="0"/>
              </a:rPr>
              <a:t>of </a:t>
            </a:r>
            <a:r>
              <a:rPr sz="3120" b="1" spc="-100">
                <a:solidFill>
                  <a:srgbClr val="DEE948"/>
                </a:solidFill>
                <a:latin typeface="Inter" panose="020B0502030000000004" pitchFamily="34" charset="0"/>
              </a:rPr>
              <a:t>capital efficiency</a:t>
            </a:r>
          </a:p>
        </p:txBody>
      </p:sp>
      <p:cxnSp>
        <p:nvCxnSpPr>
          <p:cNvPr id="9" name="Column rule"/>
          <p:cNvCxnSpPr/>
          <p:nvPr/>
        </p:nvCxnSpPr>
        <p:spPr>
          <a:xfrm>
            <a:off x="585470" y="1908810"/>
            <a:ext cx="5266690" cy="0"/>
          </a:xfrm>
          <a:prstGeom prst="line">
            <a:avLst/>
          </a:prstGeom>
          <a:noFill/>
          <a:ln w="9525">
            <a:solidFill>
              <a:srgbClr val="593D67"/>
            </a:solidFill>
          </a:ln>
        </p:spPr>
      </p:cxnSp>
      <p:sp>
        <p:nvSpPr>
          <p:cNvPr id="10" name="Label"/>
          <p:cNvSpPr txBox="1"/>
          <p:nvPr/>
        </p:nvSpPr>
        <p:spPr>
          <a:xfrm>
            <a:off x="585470" y="207899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2DCF6"/>
                </a:solidFill>
                <a:latin typeface="Inter" panose="020B0502030000000004" pitchFamily="34" charset="0"/>
              </a:rPr>
              <a:t>Seed to Series A</a:t>
            </a:r>
          </a:p>
        </p:txBody>
      </p:sp>
      <p:sp>
        <p:nvSpPr>
          <p:cNvPr id="11" name="Raised"/>
          <p:cNvSpPr txBox="1"/>
          <p:nvPr/>
        </p:nvSpPr>
        <p:spPr>
          <a:xfrm>
            <a:off x="585470" y="2292350"/>
            <a:ext cx="3810000" cy="635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29" b="1" spc="-181">
                <a:solidFill>
                  <a:srgbClr val="FFFFFF"/>
                </a:solidFill>
                <a:latin typeface="Inter" panose="020B0502030000000004" pitchFamily="34" charset="0"/>
              </a:rPr>
              <a:t>$3.1m</a:t>
            </a:r>
            <a:r>
              <a:rPr sz="2780" b="1">
                <a:solidFill>
                  <a:srgbClr val="FFFFFF"/>
                </a:solidFill>
                <a:latin typeface="Inter" panose="020B0502030000000004" pitchFamily="34" charset="0"/>
              </a:rPr>
              <a:t> </a:t>
            </a:r>
            <a:r>
              <a:rPr sz="1440" b="1">
                <a:solidFill>
                  <a:srgbClr val="FFFFFF"/>
                </a:solidFill>
                <a:latin typeface="Inter" panose="020B0502030000000004" pitchFamily="34" charset="0"/>
              </a:rPr>
              <a:t>raised</a:t>
            </a:r>
          </a:p>
        </p:txBody>
      </p:sp>
      <p:sp>
        <p:nvSpPr>
          <p:cNvPr id="12" name="Masked value"/>
          <p:cNvSpPr/>
          <p:nvPr/>
        </p:nvSpPr>
        <p:spPr>
          <a:xfrm>
            <a:off x="585470" y="2984500"/>
            <a:ext cx="421640" cy="252730"/>
          </a:xfrm>
          <a:prstGeom prst="roundRect">
            <a:avLst>
              <a:gd name="adj" fmla="val 17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 spc="22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13" name="Label"/>
          <p:cNvSpPr txBox="1"/>
          <p:nvPr/>
        </p:nvSpPr>
        <p:spPr>
          <a:xfrm>
            <a:off x="1079500" y="3027680"/>
            <a:ext cx="508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2DCF6"/>
                </a:solidFill>
                <a:latin typeface="Inter" panose="020B0502030000000004" pitchFamily="34" charset="0"/>
              </a:rPr>
              <a:t>spent</a:t>
            </a:r>
          </a:p>
        </p:txBody>
      </p:sp>
      <p:sp>
        <p:nvSpPr>
          <p:cNvPr id="14" name="Masked value"/>
          <p:cNvSpPr/>
          <p:nvPr/>
        </p:nvSpPr>
        <p:spPr>
          <a:xfrm>
            <a:off x="1659890" y="2984500"/>
            <a:ext cx="421640" cy="252730"/>
          </a:xfrm>
          <a:prstGeom prst="roundRect">
            <a:avLst>
              <a:gd name="adj" fmla="val 17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 spc="22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15" name="Label"/>
          <p:cNvSpPr txBox="1"/>
          <p:nvPr/>
        </p:nvSpPr>
        <p:spPr>
          <a:xfrm>
            <a:off x="2153920" y="3027680"/>
            <a:ext cx="889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2DCF6"/>
                </a:solidFill>
                <a:latin typeface="Inter" panose="020B0502030000000004" pitchFamily="34" charset="0"/>
              </a:rPr>
              <a:t>ARR added</a:t>
            </a:r>
          </a:p>
        </p:txBody>
      </p:sp>
      <p:cxnSp>
        <p:nvCxnSpPr>
          <p:cNvPr id="16" name="Column rule"/>
          <p:cNvCxnSpPr/>
          <p:nvPr/>
        </p:nvCxnSpPr>
        <p:spPr>
          <a:xfrm>
            <a:off x="6339840" y="1908810"/>
            <a:ext cx="5266690" cy="0"/>
          </a:xfrm>
          <a:prstGeom prst="line">
            <a:avLst/>
          </a:prstGeom>
          <a:noFill/>
          <a:ln w="9525">
            <a:solidFill>
              <a:srgbClr val="593D67"/>
            </a:solidFill>
          </a:ln>
        </p:spPr>
      </p:cxnSp>
      <p:sp>
        <p:nvSpPr>
          <p:cNvPr id="17" name="Label"/>
          <p:cNvSpPr txBox="1"/>
          <p:nvPr/>
        </p:nvSpPr>
        <p:spPr>
          <a:xfrm>
            <a:off x="6339840" y="207899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2DCF6"/>
                </a:solidFill>
                <a:latin typeface="Inter" panose="020B0502030000000004" pitchFamily="34" charset="0"/>
              </a:rPr>
              <a:t>Series A to date</a:t>
            </a:r>
          </a:p>
        </p:txBody>
      </p:sp>
      <p:sp>
        <p:nvSpPr>
          <p:cNvPr id="18" name="Raised"/>
          <p:cNvSpPr txBox="1"/>
          <p:nvPr/>
        </p:nvSpPr>
        <p:spPr>
          <a:xfrm>
            <a:off x="6339840" y="2292350"/>
            <a:ext cx="3810000" cy="635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29" b="1" spc="-181">
                <a:solidFill>
                  <a:srgbClr val="FFFFFF"/>
                </a:solidFill>
                <a:latin typeface="Inter" panose="020B0502030000000004" pitchFamily="34" charset="0"/>
              </a:rPr>
              <a:t>$10m</a:t>
            </a:r>
            <a:r>
              <a:rPr sz="2780" b="1">
                <a:solidFill>
                  <a:srgbClr val="FFFFFF"/>
                </a:solidFill>
                <a:latin typeface="Inter" panose="020B0502030000000004" pitchFamily="34" charset="0"/>
              </a:rPr>
              <a:t> </a:t>
            </a:r>
            <a:r>
              <a:rPr sz="1440" b="1">
                <a:solidFill>
                  <a:srgbClr val="FFFFFF"/>
                </a:solidFill>
                <a:latin typeface="Inter" panose="020B0502030000000004" pitchFamily="34" charset="0"/>
              </a:rPr>
              <a:t>raised</a:t>
            </a:r>
          </a:p>
        </p:txBody>
      </p:sp>
      <p:sp>
        <p:nvSpPr>
          <p:cNvPr id="19" name="Masked value"/>
          <p:cNvSpPr/>
          <p:nvPr/>
        </p:nvSpPr>
        <p:spPr>
          <a:xfrm>
            <a:off x="6339840" y="2984500"/>
            <a:ext cx="421640" cy="252730"/>
          </a:xfrm>
          <a:prstGeom prst="roundRect">
            <a:avLst>
              <a:gd name="adj" fmla="val 17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 spc="22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20" name="Label"/>
          <p:cNvSpPr txBox="1"/>
          <p:nvPr/>
        </p:nvSpPr>
        <p:spPr>
          <a:xfrm>
            <a:off x="6833870" y="3027680"/>
            <a:ext cx="508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2DCF6"/>
                </a:solidFill>
                <a:latin typeface="Inter" panose="020B0502030000000004" pitchFamily="34" charset="0"/>
              </a:rPr>
              <a:t>spent</a:t>
            </a:r>
          </a:p>
        </p:txBody>
      </p:sp>
      <p:sp>
        <p:nvSpPr>
          <p:cNvPr id="21" name="Masked value"/>
          <p:cNvSpPr/>
          <p:nvPr/>
        </p:nvSpPr>
        <p:spPr>
          <a:xfrm>
            <a:off x="7414260" y="2984500"/>
            <a:ext cx="421640" cy="252730"/>
          </a:xfrm>
          <a:prstGeom prst="roundRect">
            <a:avLst>
              <a:gd name="adj" fmla="val 17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80" b="1" spc="22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22" name="Label"/>
          <p:cNvSpPr txBox="1"/>
          <p:nvPr/>
        </p:nvSpPr>
        <p:spPr>
          <a:xfrm>
            <a:off x="7908290" y="3027680"/>
            <a:ext cx="889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E2DCF6"/>
                </a:solidFill>
                <a:latin typeface="Inter" panose="020B0502030000000004" pitchFamily="34" charset="0"/>
              </a:rPr>
              <a:t>ARR added</a:t>
            </a:r>
          </a:p>
        </p:txBody>
      </p:sp>
      <p:sp>
        <p:nvSpPr>
          <p:cNvPr id="23" name="Cash on hand"/>
          <p:cNvSpPr/>
          <p:nvPr/>
        </p:nvSpPr>
        <p:spPr>
          <a:xfrm>
            <a:off x="585470" y="3554730"/>
            <a:ext cx="3241040" cy="2313940"/>
          </a:xfrm>
          <a:prstGeom prst="roundRect">
            <a:avLst>
              <a:gd name="adj" fmla="val 6311"/>
            </a:avLst>
          </a:prstGeom>
          <a:solidFill>
            <a:srgbClr val="3C1B4E"/>
          </a:solidFill>
          <a:ln w="9525">
            <a:solidFill>
              <a:srgbClr val="49295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unway"/>
          <p:cNvSpPr/>
          <p:nvPr/>
        </p:nvSpPr>
        <p:spPr>
          <a:xfrm>
            <a:off x="4070350" y="3554730"/>
            <a:ext cx="3241040" cy="2313940"/>
          </a:xfrm>
          <a:prstGeom prst="roundRect">
            <a:avLst>
              <a:gd name="adj" fmla="val 6311"/>
            </a:avLst>
          </a:prstGeom>
          <a:solidFill>
            <a:srgbClr val="3C1B4E"/>
          </a:solidFill>
          <a:ln w="9525">
            <a:solidFill>
              <a:srgbClr val="49295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Default alive"/>
          <p:cNvSpPr/>
          <p:nvPr/>
        </p:nvSpPr>
        <p:spPr>
          <a:xfrm>
            <a:off x="7555230" y="3554730"/>
            <a:ext cx="4051300" cy="2313940"/>
          </a:xfrm>
          <a:prstGeom prst="roundRect">
            <a:avLst>
              <a:gd name="adj" fmla="val 6311"/>
            </a:avLst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Label"/>
          <p:cNvSpPr txBox="1"/>
          <p:nvPr/>
        </p:nvSpPr>
        <p:spPr>
          <a:xfrm>
            <a:off x="814070" y="377825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2DCF6"/>
                </a:solidFill>
                <a:latin typeface="Inter" panose="020B0502030000000004" pitchFamily="34" charset="0"/>
              </a:rPr>
              <a:t>Cash on hand</a:t>
            </a:r>
          </a:p>
        </p:txBody>
      </p:sp>
      <p:sp>
        <p:nvSpPr>
          <p:cNvPr id="27" name="Label"/>
          <p:cNvSpPr txBox="1"/>
          <p:nvPr/>
        </p:nvSpPr>
        <p:spPr>
          <a:xfrm>
            <a:off x="4298950" y="378587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E2DCF6"/>
                </a:solidFill>
                <a:latin typeface="Inter" panose="020B0502030000000004" pitchFamily="34" charset="0"/>
              </a:rPr>
              <a:t>Runway</a:t>
            </a:r>
            <a:r>
              <a:rPr sz="1080" b="1" baseline="30000">
                <a:solidFill>
                  <a:srgbClr val="DEE948"/>
                </a:solidFill>
                <a:latin typeface="Inter" panose="020B0502030000000004" pitchFamily="34" charset="0"/>
              </a:rPr>
              <a:t>*</a:t>
            </a:r>
          </a:p>
        </p:txBody>
      </p:sp>
      <p:sp>
        <p:nvSpPr>
          <p:cNvPr id="28" name="Label"/>
          <p:cNvSpPr txBox="1"/>
          <p:nvPr/>
        </p:nvSpPr>
        <p:spPr>
          <a:xfrm>
            <a:off x="7783830" y="378587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1">
                <a:solidFill>
                  <a:srgbClr val="5B1F76"/>
                </a:solidFill>
                <a:latin typeface="Inter" panose="020B0502030000000004" pitchFamily="34" charset="0"/>
              </a:rPr>
              <a:t>“Default alive”</a:t>
            </a:r>
            <a:r>
              <a:rPr sz="1080" b="1" baseline="30000">
                <a:solidFill>
                  <a:srgbClr val="5B1F76"/>
                </a:solidFill>
                <a:latin typeface="Inter" panose="020B0502030000000004" pitchFamily="34" charset="0"/>
              </a:rPr>
              <a:t>†</a:t>
            </a:r>
          </a:p>
        </p:txBody>
      </p:sp>
      <p:sp>
        <p:nvSpPr>
          <p:cNvPr id="29" name="Label"/>
          <p:cNvSpPr txBox="1"/>
          <p:nvPr/>
        </p:nvSpPr>
        <p:spPr>
          <a:xfrm>
            <a:off x="7783830" y="4773930"/>
            <a:ext cx="2540000" cy="203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300C41"/>
                </a:solidFill>
                <a:latin typeface="Inter" panose="020B0502030000000004" pitchFamily="34" charset="0"/>
              </a:rPr>
              <a:t>Profitable in</a:t>
            </a:r>
          </a:p>
        </p:txBody>
      </p:sp>
      <p:sp>
        <p:nvSpPr>
          <p:cNvPr id="30" name="Figure"/>
          <p:cNvSpPr txBox="1"/>
          <p:nvPr/>
        </p:nvSpPr>
        <p:spPr>
          <a:xfrm>
            <a:off x="814070" y="4942840"/>
            <a:ext cx="2921000" cy="812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180" b="1" spc="-259">
                <a:solidFill>
                  <a:srgbClr val="DEE948"/>
                </a:solidFill>
                <a:latin typeface="Inter" panose="020B0502030000000004" pitchFamily="34" charset="0"/>
              </a:rPr>
              <a:t>$7m</a:t>
            </a:r>
            <a:r>
              <a:rPr sz="2480" b="1">
                <a:solidFill>
                  <a:srgbClr val="1C1E20"/>
                </a:solidFill>
                <a:latin typeface="Inter" panose="020B0502030000000004" pitchFamily="34" charset="0"/>
              </a:rPr>
              <a:t> </a:t>
            </a:r>
            <a:r>
              <a:rPr sz="1630" b="1">
                <a:solidFill>
                  <a:srgbClr val="FFFFFF"/>
                </a:solidFill>
                <a:latin typeface="Inter" panose="020B0502030000000004" pitchFamily="34" charset="0"/>
              </a:rPr>
              <a:t>left</a:t>
            </a:r>
          </a:p>
        </p:txBody>
      </p:sp>
      <p:sp>
        <p:nvSpPr>
          <p:cNvPr id="31" name="Figure"/>
          <p:cNvSpPr txBox="1"/>
          <p:nvPr/>
        </p:nvSpPr>
        <p:spPr>
          <a:xfrm>
            <a:off x="4298950" y="4942840"/>
            <a:ext cx="2921000" cy="812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180" b="1" spc="-259">
                <a:solidFill>
                  <a:srgbClr val="DEE948"/>
                </a:solidFill>
                <a:latin typeface="Inter" panose="020B0502030000000004" pitchFamily="34" charset="0"/>
              </a:rPr>
              <a:t>18</a:t>
            </a:r>
            <a:r>
              <a:rPr sz="2480" b="1">
                <a:solidFill>
                  <a:srgbClr val="1C1E20"/>
                </a:solidFill>
                <a:latin typeface="Inter" panose="020B0502030000000004" pitchFamily="34" charset="0"/>
              </a:rPr>
              <a:t> </a:t>
            </a:r>
            <a:r>
              <a:rPr sz="1630" b="1">
                <a:solidFill>
                  <a:srgbClr val="FFFFFF"/>
                </a:solidFill>
                <a:latin typeface="Inter" panose="020B0502030000000004" pitchFamily="34" charset="0"/>
              </a:rPr>
              <a:t>months</a:t>
            </a:r>
          </a:p>
        </p:txBody>
      </p:sp>
      <p:sp>
        <p:nvSpPr>
          <p:cNvPr id="32" name="Figure"/>
          <p:cNvSpPr txBox="1"/>
          <p:nvPr/>
        </p:nvSpPr>
        <p:spPr>
          <a:xfrm>
            <a:off x="7783830" y="4942840"/>
            <a:ext cx="2921000" cy="812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180" b="1" spc="-259">
                <a:solidFill>
                  <a:srgbClr val="300C41"/>
                </a:solidFill>
                <a:latin typeface="Inter" panose="020B0502030000000004" pitchFamily="34" charset="0"/>
              </a:rPr>
              <a:t>10</a:t>
            </a:r>
            <a:r>
              <a:rPr sz="2480" b="1">
                <a:solidFill>
                  <a:srgbClr val="1C1E20"/>
                </a:solidFill>
                <a:latin typeface="Inter" panose="020B0502030000000004" pitchFamily="34" charset="0"/>
              </a:rPr>
              <a:t> </a:t>
            </a:r>
            <a:r>
              <a:rPr sz="1630" b="1">
                <a:solidFill>
                  <a:srgbClr val="300C41"/>
                </a:solidFill>
                <a:latin typeface="Inter" panose="020B0502030000000004" pitchFamily="34" charset="0"/>
              </a:rPr>
              <a:t>months</a:t>
            </a:r>
          </a:p>
        </p:txBody>
      </p:sp>
      <p:sp>
        <p:nvSpPr>
          <p:cNvPr id="33" name="Caption"/>
          <p:cNvSpPr txBox="1"/>
          <p:nvPr/>
        </p:nvSpPr>
        <p:spPr>
          <a:xfrm>
            <a:off x="585470" y="6014720"/>
            <a:ext cx="2286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* Assuming current spend and 0% growth</a:t>
            </a:r>
          </a:p>
        </p:txBody>
      </p:sp>
      <p:sp>
        <p:nvSpPr>
          <p:cNvPr id="34" name="Caption"/>
          <p:cNvSpPr txBox="1"/>
          <p:nvPr/>
        </p:nvSpPr>
        <p:spPr>
          <a:xfrm>
            <a:off x="2984500" y="6014720"/>
            <a:ext cx="2413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† Assuming no hiring and 5% monthly growth</a:t>
            </a:r>
          </a:p>
        </p:txBody>
      </p:sp>
      <p:sp>
        <p:nvSpPr>
          <p:cNvPr id="35" name="Masked value"/>
          <p:cNvSpPr/>
          <p:nvPr/>
        </p:nvSpPr>
        <p:spPr>
          <a:xfrm>
            <a:off x="5541010" y="5999480"/>
            <a:ext cx="287020" cy="152400"/>
          </a:xfrm>
          <a:prstGeom prst="roundRect">
            <a:avLst>
              <a:gd name="adj" fmla="val 28333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30" b="1" spc="15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36" name="Caption"/>
          <p:cNvSpPr txBox="1"/>
          <p:nvPr/>
        </p:nvSpPr>
        <p:spPr>
          <a:xfrm>
            <a:off x="5878830" y="6014720"/>
            <a:ext cx="2159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Masked by Front in the published deck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1FE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DED8E3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7F7D84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7F7D84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7F7D84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7F7D84"/>
                </a:solidFill>
                <a:latin typeface="Inter" panose="020B0502030000000004" pitchFamily="34" charset="0"/>
              </a:rPr>
              <a:t>08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8034B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8034BF"/>
                </a:solidFill>
                <a:latin typeface="Inter" panose="020B0502030000000004" pitchFamily="34" charset="0"/>
              </a:rPr>
              <a:t>PRODUCT</a:t>
            </a:r>
          </a:p>
        </p:txBody>
      </p:sp>
      <p:sp>
        <p:nvSpPr>
          <p:cNvPr id="8" name="Highlight"/>
          <p:cNvSpPr/>
          <p:nvPr/>
        </p:nvSpPr>
        <p:spPr>
          <a:xfrm>
            <a:off x="5069840" y="1050290"/>
            <a:ext cx="2842260" cy="14224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Headline"/>
          <p:cNvSpPr txBox="1"/>
          <p:nvPr/>
        </p:nvSpPr>
        <p:spPr>
          <a:xfrm>
            <a:off x="585470" y="803361"/>
            <a:ext cx="10922000" cy="495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As a product, we are in a </a:t>
            </a:r>
            <a:r>
              <a:rPr sz="3120" b="1" spc="-100">
                <a:solidFill>
                  <a:srgbClr val="300C41"/>
                </a:solidFill>
                <a:latin typeface="Inter" panose="020B0502030000000004" pitchFamily="34" charset="0"/>
              </a:rPr>
              <a:t>unique position</a:t>
            </a:r>
          </a:p>
        </p:txBody>
      </p:sp>
      <p:sp>
        <p:nvSpPr>
          <p:cNvPr id="10" name="Card: Unreasonable stickiness"/>
          <p:cNvSpPr/>
          <p:nvPr/>
        </p:nvSpPr>
        <p:spPr>
          <a:xfrm>
            <a:off x="585470" y="1484630"/>
            <a:ext cx="3528060" cy="4668520"/>
          </a:xfrm>
          <a:prstGeom prst="roundRect">
            <a:avLst>
              <a:gd name="adj" fmla="val 4499"/>
            </a:avLst>
          </a:prstGeom>
          <a:solidFill>
            <a:srgbClr val="FFFFFF"/>
          </a:solidFill>
          <a:ln w="9525">
            <a:solidFill>
              <a:srgbClr val="F0E7F7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Panel title"/>
          <p:cNvSpPr txBox="1"/>
          <p:nvPr/>
        </p:nvSpPr>
        <p:spPr>
          <a:xfrm>
            <a:off x="838200" y="1743710"/>
            <a:ext cx="302133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Unreasonable stickiness</a:t>
            </a:r>
          </a:p>
        </p:txBody>
      </p:sp>
      <p:cxnSp>
        <p:nvCxnSpPr>
          <p:cNvPr id="12" name="Panel rule"/>
          <p:cNvCxnSpPr/>
          <p:nvPr/>
        </p:nvCxnSpPr>
        <p:spPr>
          <a:xfrm>
            <a:off x="838200" y="2047240"/>
            <a:ext cx="302133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3" name="Card: Access to critical data"/>
          <p:cNvSpPr/>
          <p:nvPr/>
        </p:nvSpPr>
        <p:spPr>
          <a:xfrm>
            <a:off x="4331970" y="1484630"/>
            <a:ext cx="3528060" cy="4668520"/>
          </a:xfrm>
          <a:prstGeom prst="roundRect">
            <a:avLst>
              <a:gd name="adj" fmla="val 4499"/>
            </a:avLst>
          </a:prstGeom>
          <a:solidFill>
            <a:srgbClr val="FFFFFF"/>
          </a:solidFill>
          <a:ln w="9525">
            <a:solidFill>
              <a:srgbClr val="F0E7F7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Panel title"/>
          <p:cNvSpPr txBox="1"/>
          <p:nvPr/>
        </p:nvSpPr>
        <p:spPr>
          <a:xfrm>
            <a:off x="4584700" y="1743710"/>
            <a:ext cx="302133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Access to critical data</a:t>
            </a:r>
          </a:p>
        </p:txBody>
      </p:sp>
      <p:cxnSp>
        <p:nvCxnSpPr>
          <p:cNvPr id="15" name="Panel rule"/>
          <p:cNvCxnSpPr/>
          <p:nvPr/>
        </p:nvCxnSpPr>
        <p:spPr>
          <a:xfrm>
            <a:off x="4584700" y="2047240"/>
            <a:ext cx="302133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6" name="Card: Relevant across all teams"/>
          <p:cNvSpPr/>
          <p:nvPr/>
        </p:nvSpPr>
        <p:spPr>
          <a:xfrm>
            <a:off x="8079740" y="1484630"/>
            <a:ext cx="3528060" cy="4668520"/>
          </a:xfrm>
          <a:prstGeom prst="roundRect">
            <a:avLst>
              <a:gd name="adj" fmla="val 4499"/>
            </a:avLst>
          </a:prstGeom>
          <a:solidFill>
            <a:srgbClr val="FFFFFF"/>
          </a:solidFill>
          <a:ln w="9525">
            <a:solidFill>
              <a:srgbClr val="F0E7F7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Panel title"/>
          <p:cNvSpPr txBox="1"/>
          <p:nvPr/>
        </p:nvSpPr>
        <p:spPr>
          <a:xfrm>
            <a:off x="8332470" y="1743710"/>
            <a:ext cx="3021330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 spc="-12">
                <a:solidFill>
                  <a:srgbClr val="300C41"/>
                </a:solidFill>
                <a:latin typeface="Inter" panose="020B0502030000000004" pitchFamily="34" charset="0"/>
              </a:rPr>
              <a:t>Relevant across all teams</a:t>
            </a:r>
          </a:p>
        </p:txBody>
      </p:sp>
      <p:cxnSp>
        <p:nvCxnSpPr>
          <p:cNvPr id="18" name="Panel rule"/>
          <p:cNvCxnSpPr/>
          <p:nvPr/>
        </p:nvCxnSpPr>
        <p:spPr>
          <a:xfrm>
            <a:off x="8332470" y="2047240"/>
            <a:ext cx="3021330" cy="0"/>
          </a:xfrm>
          <a:prstGeom prst="line">
            <a:avLst/>
          </a:prstGeom>
          <a:noFill/>
          <a:ln w="9525">
            <a:solidFill>
              <a:srgbClr val="E4E4E4"/>
            </a:solidFill>
          </a:ln>
        </p:spPr>
      </p:cxnSp>
      <p:sp>
        <p:nvSpPr>
          <p:cNvPr id="19" name="Hours"/>
          <p:cNvSpPr txBox="1"/>
          <p:nvPr/>
        </p:nvSpPr>
        <p:spPr>
          <a:xfrm>
            <a:off x="838200" y="2527300"/>
            <a:ext cx="2921000" cy="711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20" b="1" spc="-220">
                <a:solidFill>
                  <a:srgbClr val="8034BF"/>
                </a:solidFill>
                <a:latin typeface="Inter" panose="020B0502030000000004" pitchFamily="34" charset="0"/>
              </a:rPr>
              <a:t>2.5</a:t>
            </a:r>
            <a:r>
              <a:rPr sz="1780" b="1">
                <a:solidFill>
                  <a:srgbClr val="8034BF"/>
                </a:solidFill>
                <a:latin typeface="Inter" panose="020B0502030000000004" pitchFamily="34" charset="0"/>
              </a:rPr>
              <a:t> </a:t>
            </a:r>
            <a:r>
              <a:rPr sz="1540" b="1">
                <a:solidFill>
                  <a:srgbClr val="8034BF"/>
                </a:solidFill>
                <a:latin typeface="Inter" panose="020B0502030000000004" pitchFamily="34" charset="0"/>
              </a:rPr>
              <a:t>hours</a:t>
            </a:r>
          </a:p>
        </p:txBody>
      </p:sp>
      <p:sp>
        <p:nvSpPr>
          <p:cNvPr id="20" name="Label"/>
          <p:cNvSpPr txBox="1"/>
          <p:nvPr/>
        </p:nvSpPr>
        <p:spPr>
          <a:xfrm>
            <a:off x="838200" y="3210560"/>
            <a:ext cx="2540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0" b="0">
                <a:solidFill>
                  <a:srgbClr val="3A3C41"/>
                </a:solidFill>
                <a:latin typeface="Inter" panose="020B0502030000000004" pitchFamily="34" charset="0"/>
              </a:rPr>
              <a:t>per user per day</a:t>
            </a:r>
          </a:p>
        </p:txBody>
      </p:sp>
      <p:graphicFrame>
        <p:nvGraphicFramePr>
          <p:cNvPr id="21" name="Chart: DAU / MAU 64%"/>
          <p:cNvGraphicFramePr>
            <a:graphicFrameLocks noGrp="1"/>
          </p:cNvGraphicFramePr>
          <p:nvPr/>
        </p:nvGraphicFramePr>
        <p:xfrm>
          <a:off x="838200" y="4466590"/>
          <a:ext cx="901700" cy="90170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2" name="DAU/MAU"/>
          <p:cNvSpPr txBox="1"/>
          <p:nvPr/>
        </p:nvSpPr>
        <p:spPr>
          <a:xfrm>
            <a:off x="1911350" y="4456430"/>
            <a:ext cx="1778000" cy="711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20" b="1" spc="-220">
                <a:solidFill>
                  <a:srgbClr val="8034BF"/>
                </a:solidFill>
                <a:latin typeface="Inter" panose="020B0502030000000004" pitchFamily="34" charset="0"/>
              </a:rPr>
              <a:t>64%</a:t>
            </a:r>
          </a:p>
        </p:txBody>
      </p:sp>
      <p:sp>
        <p:nvSpPr>
          <p:cNvPr id="23" name="Label"/>
          <p:cNvSpPr txBox="1"/>
          <p:nvPr/>
        </p:nvSpPr>
        <p:spPr>
          <a:xfrm>
            <a:off x="1911350" y="5139690"/>
            <a:ext cx="1778000" cy="1651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10" b="0">
                <a:solidFill>
                  <a:srgbClr val="3A3C41"/>
                </a:solidFill>
                <a:latin typeface="Inter" panose="020B0502030000000004" pitchFamily="34" charset="0"/>
              </a:rPr>
              <a:t>DAU / MAU ratio</a:t>
            </a:r>
          </a:p>
        </p:txBody>
      </p:sp>
      <p:sp>
        <p:nvSpPr>
          <p:cNvPr id="24" name="Tile: Messages"/>
          <p:cNvSpPr/>
          <p:nvPr/>
        </p:nvSpPr>
        <p:spPr>
          <a:xfrm>
            <a:off x="4585970" y="2222500"/>
            <a:ext cx="1449070" cy="1783080"/>
          </a:xfrm>
          <a:prstGeom prst="roundRect">
            <a:avLst>
              <a:gd name="adj" fmla="val 8413"/>
            </a:avLst>
          </a:prstGeom>
          <a:solidFill>
            <a:srgbClr val="F8F1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25" name="Icon: Messages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26" name="Icon stroke"/>
            <p:cNvSpPr/>
            <p:nvPr/>
          </p:nvSpPr>
          <p:spPr>
            <a:xfrm>
              <a:off x="5203825" y="2877661"/>
              <a:ext cx="210820" cy="191056"/>
            </a:xfrm>
            <a:custGeom>
              <a:avLst/>
              <a:gdLst/>
              <a:ahLst/>
              <a:cxnLst/>
              <a:rect l="l" t="t" r="r" b="b"/>
              <a:pathLst>
                <a:path w="210820" h="191056">
                  <a:moveTo>
                    <a:pt x="0" y="0"/>
                  </a:moveTo>
                  <a:lnTo>
                    <a:pt x="210820" y="0"/>
                  </a:lnTo>
                  <a:lnTo>
                    <a:pt x="210820" y="144939"/>
                  </a:lnTo>
                  <a:lnTo>
                    <a:pt x="79057" y="144939"/>
                  </a:lnTo>
                  <a:lnTo>
                    <a:pt x="26353" y="191056"/>
                  </a:lnTo>
                  <a:lnTo>
                    <a:pt x="26353" y="144939"/>
                  </a:lnTo>
                  <a:lnTo>
                    <a:pt x="0" y="144939"/>
                  </a:lnTo>
                  <a:close/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27" name="Icon stroke"/>
            <p:cNvSpPr/>
            <p:nvPr/>
          </p:nvSpPr>
          <p:spPr>
            <a:xfrm>
              <a:off x="5256530" y="2936954"/>
              <a:ext cx="105410" cy="39529"/>
            </a:xfrm>
            <a:custGeom>
              <a:avLst/>
              <a:gdLst/>
              <a:ahLst/>
              <a:cxnLst/>
              <a:rect l="l" t="t" r="r" b="b"/>
              <a:pathLst>
                <a:path w="105410" h="39529">
                  <a:moveTo>
                    <a:pt x="0" y="0"/>
                  </a:moveTo>
                  <a:lnTo>
                    <a:pt x="105410" y="0"/>
                  </a:lnTo>
                  <a:moveTo>
                    <a:pt x="0" y="39529"/>
                  </a:moveTo>
                  <a:lnTo>
                    <a:pt x="65881" y="39529"/>
                  </a:lnTo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28" name="Tile label"/>
          <p:cNvSpPr txBox="1"/>
          <p:nvPr/>
        </p:nvSpPr>
        <p:spPr>
          <a:xfrm>
            <a:off x="4585970" y="3233420"/>
            <a:ext cx="144907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60" b="1">
                <a:solidFill>
                  <a:srgbClr val="300C41"/>
                </a:solidFill>
                <a:latin typeface="Inter" panose="020B0502030000000004" pitchFamily="34" charset="0"/>
              </a:rPr>
              <a:t>Messages</a:t>
            </a:r>
          </a:p>
        </p:txBody>
      </p:sp>
      <p:sp>
        <p:nvSpPr>
          <p:cNvPr id="29" name="Tile: Files"/>
          <p:cNvSpPr/>
          <p:nvPr/>
        </p:nvSpPr>
        <p:spPr>
          <a:xfrm>
            <a:off x="6156960" y="2222500"/>
            <a:ext cx="1449070" cy="1783080"/>
          </a:xfrm>
          <a:prstGeom prst="roundRect">
            <a:avLst>
              <a:gd name="adj" fmla="val 8413"/>
            </a:avLst>
          </a:prstGeom>
          <a:solidFill>
            <a:srgbClr val="F8F1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30" name="Icon: Files"/>
          <p:cNvGrpSpPr/>
          <p:nvPr/>
        </p:nvGrpSpPr>
        <p:grpSpPr>
          <a:xfrm>
            <a:off x="0" y="0"/>
            <a:ext cx="0" cy="0"/>
            <a:chOff x="0" y="0"/>
            <a:chExt cx="0" cy="0"/>
          </a:xfrm>
        </p:grpSpPr>
        <p:sp>
          <p:nvSpPr>
            <p:cNvPr id="31" name="Icon stroke"/>
            <p:cNvSpPr/>
            <p:nvPr/>
          </p:nvSpPr>
          <p:spPr>
            <a:xfrm>
              <a:off x="6814344" y="2851309"/>
              <a:ext cx="144938" cy="237172"/>
            </a:xfrm>
            <a:custGeom>
              <a:avLst/>
              <a:gdLst/>
              <a:ahLst/>
              <a:cxnLst/>
              <a:rect l="l" t="t" r="r" b="b"/>
              <a:pathLst>
                <a:path w="144938" h="237172">
                  <a:moveTo>
                    <a:pt x="0" y="0"/>
                  </a:moveTo>
                  <a:lnTo>
                    <a:pt x="92233" y="0"/>
                  </a:lnTo>
                  <a:lnTo>
                    <a:pt x="144938" y="52705"/>
                  </a:lnTo>
                  <a:lnTo>
                    <a:pt x="144938" y="237172"/>
                  </a:lnTo>
                  <a:lnTo>
                    <a:pt x="0" y="237172"/>
                  </a:lnTo>
                  <a:close/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2" name="Icon stroke"/>
            <p:cNvSpPr/>
            <p:nvPr/>
          </p:nvSpPr>
          <p:spPr>
            <a:xfrm>
              <a:off x="6853872" y="2851309"/>
              <a:ext cx="105410" cy="164703"/>
            </a:xfrm>
            <a:custGeom>
              <a:avLst/>
              <a:gdLst/>
              <a:ahLst/>
              <a:cxnLst/>
              <a:rect l="l" t="t" r="r" b="b"/>
              <a:pathLst>
                <a:path w="105410" h="164703">
                  <a:moveTo>
                    <a:pt x="52705" y="0"/>
                  </a:moveTo>
                  <a:lnTo>
                    <a:pt x="52705" y="52705"/>
                  </a:lnTo>
                  <a:lnTo>
                    <a:pt x="105410" y="52705"/>
                  </a:lnTo>
                  <a:moveTo>
                    <a:pt x="0" y="118586"/>
                  </a:moveTo>
                  <a:lnTo>
                    <a:pt x="65882" y="118586"/>
                  </a:lnTo>
                  <a:moveTo>
                    <a:pt x="0" y="164703"/>
                  </a:moveTo>
                  <a:lnTo>
                    <a:pt x="65882" y="164703"/>
                  </a:lnTo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33" name="Tile label"/>
          <p:cNvSpPr txBox="1"/>
          <p:nvPr/>
        </p:nvSpPr>
        <p:spPr>
          <a:xfrm>
            <a:off x="6156960" y="3233420"/>
            <a:ext cx="144907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60" b="1">
                <a:solidFill>
                  <a:srgbClr val="300C41"/>
                </a:solidFill>
                <a:latin typeface="Inter" panose="020B0502030000000004" pitchFamily="34" charset="0"/>
              </a:rPr>
              <a:t>Files</a:t>
            </a:r>
          </a:p>
        </p:txBody>
      </p:sp>
      <p:sp>
        <p:nvSpPr>
          <p:cNvPr id="34" name="Tile: Contacts"/>
          <p:cNvSpPr/>
          <p:nvPr/>
        </p:nvSpPr>
        <p:spPr>
          <a:xfrm>
            <a:off x="4585970" y="4127500"/>
            <a:ext cx="1449070" cy="1783080"/>
          </a:xfrm>
          <a:prstGeom prst="roundRect">
            <a:avLst>
              <a:gd name="adj" fmla="val 8413"/>
            </a:avLst>
          </a:prstGeom>
          <a:solidFill>
            <a:srgbClr val="F8F1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35" name="Icon: Contacts"/>
          <p:cNvGrpSpPr/>
          <p:nvPr/>
        </p:nvGrpSpPr>
        <p:grpSpPr>
          <a:xfrm>
            <a:off x="5197237" y="4787932"/>
            <a:ext cx="223996" cy="179197"/>
            <a:chOff x="5197237" y="4787932"/>
            <a:chExt cx="223996" cy="179197"/>
          </a:xfrm>
        </p:grpSpPr>
        <p:sp>
          <p:nvSpPr>
            <p:cNvPr id="36" name="Icon stroke"/>
            <p:cNvSpPr/>
            <p:nvPr/>
          </p:nvSpPr>
          <p:spPr>
            <a:xfrm>
              <a:off x="5197237" y="4895977"/>
              <a:ext cx="144939" cy="71152"/>
            </a:xfrm>
            <a:custGeom>
              <a:avLst/>
              <a:gdLst/>
              <a:ahLst/>
              <a:cxnLst/>
              <a:rect l="l" t="t" r="r" b="b"/>
              <a:pathLst>
                <a:path w="144939" h="71152">
                  <a:moveTo>
                    <a:pt x="0" y="71152"/>
                  </a:moveTo>
                  <a:lnTo>
                    <a:pt x="289" y="64053"/>
                  </a:lnTo>
                  <a:lnTo>
                    <a:pt x="1140" y="57260"/>
                  </a:lnTo>
                  <a:lnTo>
                    <a:pt x="2531" y="50783"/>
                  </a:lnTo>
                  <a:lnTo>
                    <a:pt x="4439" y="44637"/>
                  </a:lnTo>
                  <a:lnTo>
                    <a:pt x="6840" y="38831"/>
                  </a:lnTo>
                  <a:lnTo>
                    <a:pt x="9711" y="33380"/>
                  </a:lnTo>
                  <a:lnTo>
                    <a:pt x="13030" y="28294"/>
                  </a:lnTo>
                  <a:lnTo>
                    <a:pt x="16773" y="23587"/>
                  </a:lnTo>
                  <a:lnTo>
                    <a:pt x="20917" y="19270"/>
                  </a:lnTo>
                  <a:lnTo>
                    <a:pt x="25440" y="15356"/>
                  </a:lnTo>
                  <a:lnTo>
                    <a:pt x="30317" y="11857"/>
                  </a:lnTo>
                  <a:lnTo>
                    <a:pt x="35527" y="8784"/>
                  </a:lnTo>
                  <a:lnTo>
                    <a:pt x="41046" y="6151"/>
                  </a:lnTo>
                  <a:lnTo>
                    <a:pt x="46851" y="3969"/>
                  </a:lnTo>
                  <a:lnTo>
                    <a:pt x="52918" y="2251"/>
                  </a:lnTo>
                  <a:lnTo>
                    <a:pt x="59226" y="1009"/>
                  </a:lnTo>
                  <a:lnTo>
                    <a:pt x="65751" y="254"/>
                  </a:lnTo>
                  <a:lnTo>
                    <a:pt x="72469" y="0"/>
                  </a:lnTo>
                  <a:lnTo>
                    <a:pt x="79188" y="254"/>
                  </a:lnTo>
                  <a:lnTo>
                    <a:pt x="85712" y="1009"/>
                  </a:lnTo>
                  <a:lnTo>
                    <a:pt x="92020" y="2251"/>
                  </a:lnTo>
                  <a:lnTo>
                    <a:pt x="98088" y="3969"/>
                  </a:lnTo>
                  <a:lnTo>
                    <a:pt x="103893" y="6151"/>
                  </a:lnTo>
                  <a:lnTo>
                    <a:pt x="109412" y="8784"/>
                  </a:lnTo>
                  <a:lnTo>
                    <a:pt x="114621" y="11857"/>
                  </a:lnTo>
                  <a:lnTo>
                    <a:pt x="119499" y="15356"/>
                  </a:lnTo>
                  <a:lnTo>
                    <a:pt x="124021" y="19270"/>
                  </a:lnTo>
                  <a:lnTo>
                    <a:pt x="128166" y="23587"/>
                  </a:lnTo>
                  <a:lnTo>
                    <a:pt x="131909" y="28294"/>
                  </a:lnTo>
                  <a:lnTo>
                    <a:pt x="135227" y="33380"/>
                  </a:lnTo>
                  <a:lnTo>
                    <a:pt x="138099" y="38831"/>
                  </a:lnTo>
                  <a:lnTo>
                    <a:pt x="140500" y="44637"/>
                  </a:lnTo>
                  <a:lnTo>
                    <a:pt x="142407" y="50783"/>
                  </a:lnTo>
                  <a:lnTo>
                    <a:pt x="143798" y="57260"/>
                  </a:lnTo>
                  <a:lnTo>
                    <a:pt x="144650" y="64053"/>
                  </a:lnTo>
                  <a:lnTo>
                    <a:pt x="144939" y="71152"/>
                  </a:lnTo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7" name="Icon stroke"/>
            <p:cNvSpPr/>
            <p:nvPr/>
          </p:nvSpPr>
          <p:spPr>
            <a:xfrm>
              <a:off x="5355352" y="4890706"/>
              <a:ext cx="65881" cy="63246"/>
            </a:xfrm>
            <a:custGeom>
              <a:avLst/>
              <a:gdLst/>
              <a:ahLst/>
              <a:cxnLst/>
              <a:rect l="l" t="t" r="r" b="b"/>
              <a:pathLst>
                <a:path w="65881" h="63246">
                  <a:moveTo>
                    <a:pt x="0" y="0"/>
                  </a:moveTo>
                  <a:lnTo>
                    <a:pt x="6464" y="230"/>
                  </a:lnTo>
                  <a:lnTo>
                    <a:pt x="12670" y="911"/>
                  </a:lnTo>
                  <a:lnTo>
                    <a:pt x="18605" y="2032"/>
                  </a:lnTo>
                  <a:lnTo>
                    <a:pt x="24256" y="3579"/>
                  </a:lnTo>
                  <a:lnTo>
                    <a:pt x="29608" y="5541"/>
                  </a:lnTo>
                  <a:lnTo>
                    <a:pt x="34649" y="7906"/>
                  </a:lnTo>
                  <a:lnTo>
                    <a:pt x="39364" y="10661"/>
                  </a:lnTo>
                  <a:lnTo>
                    <a:pt x="43740" y="13795"/>
                  </a:lnTo>
                  <a:lnTo>
                    <a:pt x="47764" y="17294"/>
                  </a:lnTo>
                  <a:lnTo>
                    <a:pt x="51422" y="21148"/>
                  </a:lnTo>
                  <a:lnTo>
                    <a:pt x="54700" y="25342"/>
                  </a:lnTo>
                  <a:lnTo>
                    <a:pt x="57585" y="29867"/>
                  </a:lnTo>
                  <a:lnTo>
                    <a:pt x="60063" y="34708"/>
                  </a:lnTo>
                  <a:lnTo>
                    <a:pt x="62122" y="39855"/>
                  </a:lnTo>
                  <a:lnTo>
                    <a:pt x="63746" y="45294"/>
                  </a:lnTo>
                  <a:lnTo>
                    <a:pt x="64923" y="51014"/>
                  </a:lnTo>
                  <a:lnTo>
                    <a:pt x="65639" y="57002"/>
                  </a:lnTo>
                  <a:lnTo>
                    <a:pt x="65881" y="63246"/>
                  </a:lnTo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8" name="Icon stroke"/>
            <p:cNvSpPr/>
            <p:nvPr/>
          </p:nvSpPr>
          <p:spPr>
            <a:xfrm>
              <a:off x="5227542" y="4793202"/>
              <a:ext cx="84328" cy="84328"/>
            </a:xfrm>
            <a:prstGeom prst="ellipse">
              <a:avLst/>
            </a:pr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39" name="Icon stroke"/>
            <p:cNvSpPr/>
            <p:nvPr/>
          </p:nvSpPr>
          <p:spPr>
            <a:xfrm>
              <a:off x="5334270" y="4787932"/>
              <a:ext cx="68516" cy="68516"/>
            </a:xfrm>
            <a:prstGeom prst="ellipse">
              <a:avLst/>
            </a:pr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40" name="Tile label"/>
          <p:cNvSpPr txBox="1"/>
          <p:nvPr/>
        </p:nvSpPr>
        <p:spPr>
          <a:xfrm>
            <a:off x="4585970" y="5138420"/>
            <a:ext cx="144907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60" b="1">
                <a:solidFill>
                  <a:srgbClr val="300C41"/>
                </a:solidFill>
                <a:latin typeface="Inter" panose="020B0502030000000004" pitchFamily="34" charset="0"/>
              </a:rPr>
              <a:t>Contacts</a:t>
            </a:r>
          </a:p>
        </p:txBody>
      </p:sp>
      <p:sp>
        <p:nvSpPr>
          <p:cNvPr id="41" name="Tile: Meetings"/>
          <p:cNvSpPr/>
          <p:nvPr/>
        </p:nvSpPr>
        <p:spPr>
          <a:xfrm>
            <a:off x="6156960" y="4127500"/>
            <a:ext cx="1449070" cy="1783080"/>
          </a:xfrm>
          <a:prstGeom prst="roundRect">
            <a:avLst>
              <a:gd name="adj" fmla="val 8413"/>
            </a:avLst>
          </a:prstGeom>
          <a:solidFill>
            <a:srgbClr val="F8F1F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pSp>
        <p:nvGrpSpPr>
          <p:cNvPr id="42" name="Icon: Meetings"/>
          <p:cNvGrpSpPr/>
          <p:nvPr/>
        </p:nvGrpSpPr>
        <p:grpSpPr>
          <a:xfrm>
            <a:off x="6774815" y="4762897"/>
            <a:ext cx="210820" cy="217408"/>
            <a:chOff x="6774815" y="4762897"/>
            <a:chExt cx="210820" cy="217408"/>
          </a:xfrm>
        </p:grpSpPr>
        <p:sp>
          <p:nvSpPr>
            <p:cNvPr id="43" name="Icon stroke"/>
            <p:cNvSpPr/>
            <p:nvPr/>
          </p:nvSpPr>
          <p:spPr>
            <a:xfrm>
              <a:off x="6774815" y="4762897"/>
              <a:ext cx="210820" cy="171291"/>
            </a:xfrm>
            <a:custGeom>
              <a:avLst/>
              <a:gdLst/>
              <a:ahLst/>
              <a:cxnLst/>
              <a:rect l="l" t="t" r="r" b="b"/>
              <a:pathLst>
                <a:path w="210820" h="171291">
                  <a:moveTo>
                    <a:pt x="0" y="85645"/>
                  </a:moveTo>
                  <a:lnTo>
                    <a:pt x="210820" y="85645"/>
                  </a:lnTo>
                  <a:moveTo>
                    <a:pt x="59293" y="0"/>
                  </a:moveTo>
                  <a:lnTo>
                    <a:pt x="59293" y="52705"/>
                  </a:lnTo>
                  <a:moveTo>
                    <a:pt x="151527" y="0"/>
                  </a:moveTo>
                  <a:lnTo>
                    <a:pt x="151527" y="52705"/>
                  </a:lnTo>
                  <a:moveTo>
                    <a:pt x="52705" y="131762"/>
                  </a:moveTo>
                  <a:lnTo>
                    <a:pt x="79057" y="131762"/>
                  </a:lnTo>
                  <a:moveTo>
                    <a:pt x="105410" y="131762"/>
                  </a:moveTo>
                  <a:lnTo>
                    <a:pt x="131762" y="131762"/>
                  </a:lnTo>
                  <a:moveTo>
                    <a:pt x="52705" y="171291"/>
                  </a:moveTo>
                  <a:lnTo>
                    <a:pt x="79057" y="171291"/>
                  </a:lnTo>
                </a:path>
              </a:pathLst>
            </a:cu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4" name="Icon stroke"/>
            <p:cNvSpPr/>
            <p:nvPr/>
          </p:nvSpPr>
          <p:spPr>
            <a:xfrm>
              <a:off x="6774815" y="4789249"/>
              <a:ext cx="210820" cy="191056"/>
            </a:xfrm>
            <a:prstGeom prst="roundRect">
              <a:avLst>
                <a:gd name="adj" fmla="val 13793"/>
              </a:avLst>
            </a:prstGeom>
            <a:noFill/>
            <a:ln w="23717" cap="rnd">
              <a:solidFill>
                <a:srgbClr val="8034BF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</p:grpSp>
      <p:sp>
        <p:nvSpPr>
          <p:cNvPr id="45" name="Tile label"/>
          <p:cNvSpPr txBox="1"/>
          <p:nvPr/>
        </p:nvSpPr>
        <p:spPr>
          <a:xfrm>
            <a:off x="6156960" y="5138420"/>
            <a:ext cx="1449070" cy="177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60" b="1">
                <a:solidFill>
                  <a:srgbClr val="300C41"/>
                </a:solidFill>
                <a:latin typeface="Inter" panose="020B0502030000000004" pitchFamily="34" charset="0"/>
              </a:rPr>
              <a:t>Meetings</a:t>
            </a:r>
          </a:p>
        </p:txBody>
      </p:sp>
      <p:grpSp>
        <p:nvGrpSpPr>
          <p:cNvPr id="46" name="Teams around Front"/>
          <p:cNvGrpSpPr/>
          <p:nvPr/>
        </p:nvGrpSpPr>
        <p:grpSpPr>
          <a:xfrm>
            <a:off x="8697547" y="2985786"/>
            <a:ext cx="2291175" cy="2127520"/>
            <a:chOff x="8697547" y="2985786"/>
            <a:chExt cx="2291175" cy="2127520"/>
          </a:xfrm>
        </p:grpSpPr>
        <p:sp>
          <p:nvSpPr>
            <p:cNvPr id="47" name="Orbit"/>
            <p:cNvSpPr/>
            <p:nvPr/>
          </p:nvSpPr>
          <p:spPr>
            <a:xfrm>
              <a:off x="8911558" y="3099086"/>
              <a:ext cx="1863154" cy="1863154"/>
            </a:xfrm>
            <a:prstGeom prst="ellipse">
              <a:avLst/>
            </a:prstGeom>
            <a:noFill/>
            <a:ln w="20142">
              <a:solidFill>
                <a:srgbClr val="CDBFEE"/>
              </a:solidFill>
              <a:prstDash val="dash"/>
            </a:ln>
          </p:spPr>
          <p:txBody>
            <a:bodyPr rtlCol="0" anchor="ctr"/>
            <a:lstStyle/>
            <a:p>
              <a:pPr algn="ctr"/>
            </a:p>
          </p:txBody>
        </p:sp>
        <p:cxnSp>
          <p:nvCxnSpPr>
            <p:cNvPr id="48" name="Spoke"/>
            <p:cNvCxnSpPr/>
            <p:nvPr/>
          </p:nvCxnSpPr>
          <p:spPr>
            <a:xfrm flipH="1" flipV="1">
              <a:off x="9377347" y="3224974"/>
              <a:ext cx="465788" cy="805688"/>
            </a:xfrm>
            <a:prstGeom prst="line">
              <a:avLst/>
            </a:prstGeom>
            <a:noFill/>
            <a:ln w="17624">
              <a:solidFill>
                <a:srgbClr val="CDBFEE"/>
              </a:solidFill>
            </a:ln>
          </p:spPr>
        </p:cxnSp>
        <p:cxnSp>
          <p:nvCxnSpPr>
            <p:cNvPr id="49" name="Spoke"/>
            <p:cNvCxnSpPr/>
            <p:nvPr/>
          </p:nvCxnSpPr>
          <p:spPr>
            <a:xfrm flipV="1">
              <a:off x="9843135" y="3804063"/>
              <a:ext cx="906399" cy="226599"/>
            </a:xfrm>
            <a:prstGeom prst="line">
              <a:avLst/>
            </a:prstGeom>
            <a:noFill/>
            <a:ln w="17624">
              <a:solidFill>
                <a:srgbClr val="CDBFEE"/>
              </a:solidFill>
            </a:ln>
          </p:spPr>
        </p:cxnSp>
        <p:cxnSp>
          <p:nvCxnSpPr>
            <p:cNvPr id="50" name="Spoke"/>
            <p:cNvCxnSpPr/>
            <p:nvPr/>
          </p:nvCxnSpPr>
          <p:spPr>
            <a:xfrm>
              <a:off x="9843135" y="4030662"/>
              <a:ext cx="402844" cy="843455"/>
            </a:xfrm>
            <a:prstGeom prst="line">
              <a:avLst/>
            </a:prstGeom>
            <a:noFill/>
            <a:ln w="17624">
              <a:solidFill>
                <a:srgbClr val="CDBFEE"/>
              </a:solidFill>
            </a:ln>
          </p:spPr>
        </p:cxnSp>
        <p:cxnSp>
          <p:nvCxnSpPr>
            <p:cNvPr id="51" name="Spoke"/>
            <p:cNvCxnSpPr/>
            <p:nvPr/>
          </p:nvCxnSpPr>
          <p:spPr>
            <a:xfrm flipH="1">
              <a:off x="8936736" y="4030662"/>
              <a:ext cx="906399" cy="251778"/>
            </a:xfrm>
            <a:prstGeom prst="line">
              <a:avLst/>
            </a:prstGeom>
            <a:noFill/>
            <a:ln w="17624">
              <a:solidFill>
                <a:srgbClr val="CDBFEE"/>
              </a:solidFill>
            </a:ln>
          </p:spPr>
        </p:cxnSp>
        <p:sp>
          <p:nvSpPr>
            <p:cNvPr id="52" name="Front"/>
            <p:cNvSpPr/>
            <p:nvPr/>
          </p:nvSpPr>
          <p:spPr>
            <a:xfrm>
              <a:off x="9427702" y="3615230"/>
              <a:ext cx="830866" cy="830866"/>
            </a:xfrm>
            <a:prstGeom prst="ellipse">
              <a:avLst/>
            </a:prstGeom>
            <a:solidFill>
              <a:srgbClr val="8034BF"/>
            </a:solidFill>
            <a:ln>
              <a:noFill/>
            </a:ln>
          </p:spPr>
          <p:txBody>
            <a:bodyPr rtlCol="0" anchor="ctr" wrap="non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sz="1680" b="1" spc="-50">
                  <a:solidFill>
                    <a:srgbClr val="FFFFFF"/>
                  </a:solidFill>
                  <a:latin typeface="Inter" panose="020B0502030000000004" pitchFamily="34" charset="0"/>
                </a:rPr>
                <a:t>Front</a:t>
              </a:r>
            </a:p>
          </p:txBody>
        </p:sp>
        <p:sp>
          <p:nvSpPr>
            <p:cNvPr id="53" name="Team"/>
            <p:cNvSpPr/>
            <p:nvPr/>
          </p:nvSpPr>
          <p:spPr>
            <a:xfrm>
              <a:off x="9138158" y="2985786"/>
              <a:ext cx="478377" cy="478377"/>
            </a:xfrm>
            <a:prstGeom prst="ellipse">
              <a:avLst/>
            </a:prstGeom>
            <a:solidFill>
              <a:srgbClr val="FFFFFF"/>
            </a:solidFill>
            <a:ln w="22660">
              <a:solidFill>
                <a:srgbClr val="8034B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4" name="Team member"/>
            <p:cNvSpPr/>
            <p:nvPr/>
          </p:nvSpPr>
          <p:spPr>
            <a:xfrm>
              <a:off x="9326991" y="3130558"/>
              <a:ext cx="100711" cy="100711"/>
            </a:xfrm>
            <a:prstGeom prst="ellipse">
              <a:avLst/>
            </a:prstGeom>
            <a:noFill/>
            <a:ln w="21401">
              <a:solidFill>
                <a:srgbClr val="300C41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5" name="Team member"/>
            <p:cNvSpPr/>
            <p:nvPr/>
          </p:nvSpPr>
          <p:spPr>
            <a:xfrm>
              <a:off x="9282930" y="3243858"/>
              <a:ext cx="188833" cy="81828"/>
            </a:xfrm>
            <a:custGeom>
              <a:avLst/>
              <a:gdLst/>
              <a:ahLst/>
              <a:cxnLst/>
              <a:rect l="l" t="t" r="r" b="b"/>
              <a:pathLst>
                <a:path w="188833" h="81828">
                  <a:moveTo>
                    <a:pt x="0" y="81828"/>
                  </a:moveTo>
                  <a:lnTo>
                    <a:pt x="380" y="73612"/>
                  </a:lnTo>
                  <a:lnTo>
                    <a:pt x="1497" y="65759"/>
                  </a:lnTo>
                  <a:lnTo>
                    <a:pt x="3322" y="58282"/>
                  </a:lnTo>
                  <a:lnTo>
                    <a:pt x="5823" y="51193"/>
                  </a:lnTo>
                  <a:lnTo>
                    <a:pt x="8969" y="44506"/>
                  </a:lnTo>
                  <a:lnTo>
                    <a:pt x="12729" y="38233"/>
                  </a:lnTo>
                  <a:lnTo>
                    <a:pt x="17071" y="32387"/>
                  </a:lnTo>
                  <a:lnTo>
                    <a:pt x="21966" y="26982"/>
                  </a:lnTo>
                  <a:lnTo>
                    <a:pt x="27381" y="22030"/>
                  </a:lnTo>
                  <a:lnTo>
                    <a:pt x="33285" y="17545"/>
                  </a:lnTo>
                  <a:lnTo>
                    <a:pt x="39649" y="13538"/>
                  </a:lnTo>
                  <a:lnTo>
                    <a:pt x="46439" y="10024"/>
                  </a:lnTo>
                  <a:lnTo>
                    <a:pt x="53626" y="7015"/>
                  </a:lnTo>
                  <a:lnTo>
                    <a:pt x="61178" y="4524"/>
                  </a:lnTo>
                  <a:lnTo>
                    <a:pt x="69064" y="2564"/>
                  </a:lnTo>
                  <a:lnTo>
                    <a:pt x="77253" y="1148"/>
                  </a:lnTo>
                  <a:lnTo>
                    <a:pt x="85715" y="289"/>
                  </a:lnTo>
                  <a:lnTo>
                    <a:pt x="94417" y="0"/>
                  </a:lnTo>
                  <a:lnTo>
                    <a:pt x="103119" y="289"/>
                  </a:lnTo>
                  <a:lnTo>
                    <a:pt x="111580" y="1148"/>
                  </a:lnTo>
                  <a:lnTo>
                    <a:pt x="119769" y="2564"/>
                  </a:lnTo>
                  <a:lnTo>
                    <a:pt x="127655" y="4524"/>
                  </a:lnTo>
                  <a:lnTo>
                    <a:pt x="135207" y="7015"/>
                  </a:lnTo>
                  <a:lnTo>
                    <a:pt x="142394" y="10024"/>
                  </a:lnTo>
                  <a:lnTo>
                    <a:pt x="149185" y="13538"/>
                  </a:lnTo>
                  <a:lnTo>
                    <a:pt x="155548" y="17545"/>
                  </a:lnTo>
                  <a:lnTo>
                    <a:pt x="161452" y="22030"/>
                  </a:lnTo>
                  <a:lnTo>
                    <a:pt x="166867" y="26982"/>
                  </a:lnTo>
                  <a:lnTo>
                    <a:pt x="171762" y="32387"/>
                  </a:lnTo>
                  <a:lnTo>
                    <a:pt x="176104" y="38233"/>
                  </a:lnTo>
                  <a:lnTo>
                    <a:pt x="179864" y="44506"/>
                  </a:lnTo>
                  <a:lnTo>
                    <a:pt x="183010" y="51193"/>
                  </a:lnTo>
                  <a:lnTo>
                    <a:pt x="185511" y="58282"/>
                  </a:lnTo>
                  <a:lnTo>
                    <a:pt x="187336" y="65759"/>
                  </a:lnTo>
                  <a:lnTo>
                    <a:pt x="188454" y="73612"/>
                  </a:lnTo>
                  <a:lnTo>
                    <a:pt x="188833" y="81828"/>
                  </a:lnTo>
                </a:path>
              </a:pathLst>
            </a:custGeom>
            <a:noFill/>
            <a:ln w="21401" cap="rnd">
              <a:solidFill>
                <a:srgbClr val="300C41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6" name="Team"/>
            <p:cNvSpPr/>
            <p:nvPr/>
          </p:nvSpPr>
          <p:spPr>
            <a:xfrm>
              <a:off x="10510345" y="3564874"/>
              <a:ext cx="478377" cy="478377"/>
            </a:xfrm>
            <a:prstGeom prst="ellipse">
              <a:avLst/>
            </a:prstGeom>
            <a:solidFill>
              <a:srgbClr val="FFFFFF"/>
            </a:solidFill>
            <a:ln w="22660">
              <a:solidFill>
                <a:srgbClr val="8034B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7" name="Team member"/>
            <p:cNvSpPr/>
            <p:nvPr/>
          </p:nvSpPr>
          <p:spPr>
            <a:xfrm>
              <a:off x="10699178" y="3709646"/>
              <a:ext cx="100711" cy="100711"/>
            </a:xfrm>
            <a:prstGeom prst="ellipse">
              <a:avLst/>
            </a:prstGeom>
            <a:noFill/>
            <a:ln w="21401">
              <a:solidFill>
                <a:srgbClr val="300C41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8" name="Team member"/>
            <p:cNvSpPr/>
            <p:nvPr/>
          </p:nvSpPr>
          <p:spPr>
            <a:xfrm>
              <a:off x="10655117" y="3822946"/>
              <a:ext cx="188834" cy="81828"/>
            </a:xfrm>
            <a:custGeom>
              <a:avLst/>
              <a:gdLst/>
              <a:ahLst/>
              <a:cxnLst/>
              <a:rect l="l" t="t" r="r" b="b"/>
              <a:pathLst>
                <a:path w="188834" h="81828">
                  <a:moveTo>
                    <a:pt x="0" y="81828"/>
                  </a:moveTo>
                  <a:lnTo>
                    <a:pt x="380" y="73612"/>
                  </a:lnTo>
                  <a:lnTo>
                    <a:pt x="1498" y="65759"/>
                  </a:lnTo>
                  <a:lnTo>
                    <a:pt x="3323" y="58282"/>
                  </a:lnTo>
                  <a:lnTo>
                    <a:pt x="5823" y="51193"/>
                  </a:lnTo>
                  <a:lnTo>
                    <a:pt x="8969" y="44506"/>
                  </a:lnTo>
                  <a:lnTo>
                    <a:pt x="12729" y="38233"/>
                  </a:lnTo>
                  <a:lnTo>
                    <a:pt x="17072" y="32387"/>
                  </a:lnTo>
                  <a:lnTo>
                    <a:pt x="21966" y="26982"/>
                  </a:lnTo>
                  <a:lnTo>
                    <a:pt x="27381" y="22031"/>
                  </a:lnTo>
                  <a:lnTo>
                    <a:pt x="33286" y="17545"/>
                  </a:lnTo>
                  <a:lnTo>
                    <a:pt x="39649" y="13539"/>
                  </a:lnTo>
                  <a:lnTo>
                    <a:pt x="46439" y="10025"/>
                  </a:lnTo>
                  <a:lnTo>
                    <a:pt x="53626" y="7015"/>
                  </a:lnTo>
                  <a:lnTo>
                    <a:pt x="61178" y="4524"/>
                  </a:lnTo>
                  <a:lnTo>
                    <a:pt x="69064" y="2564"/>
                  </a:lnTo>
                  <a:lnTo>
                    <a:pt x="77254" y="1148"/>
                  </a:lnTo>
                  <a:lnTo>
                    <a:pt x="85715" y="289"/>
                  </a:lnTo>
                  <a:lnTo>
                    <a:pt x="94417" y="0"/>
                  </a:lnTo>
                  <a:lnTo>
                    <a:pt x="103119" y="289"/>
                  </a:lnTo>
                  <a:lnTo>
                    <a:pt x="111580" y="1148"/>
                  </a:lnTo>
                  <a:lnTo>
                    <a:pt x="119770" y="2564"/>
                  </a:lnTo>
                  <a:lnTo>
                    <a:pt x="127656" y="4524"/>
                  </a:lnTo>
                  <a:lnTo>
                    <a:pt x="135208" y="7015"/>
                  </a:lnTo>
                  <a:lnTo>
                    <a:pt x="142395" y="10025"/>
                  </a:lnTo>
                  <a:lnTo>
                    <a:pt x="149185" y="13539"/>
                  </a:lnTo>
                  <a:lnTo>
                    <a:pt x="155548" y="17545"/>
                  </a:lnTo>
                  <a:lnTo>
                    <a:pt x="161453" y="22031"/>
                  </a:lnTo>
                  <a:lnTo>
                    <a:pt x="166868" y="26982"/>
                  </a:lnTo>
                  <a:lnTo>
                    <a:pt x="171762" y="32387"/>
                  </a:lnTo>
                  <a:lnTo>
                    <a:pt x="176105" y="38233"/>
                  </a:lnTo>
                  <a:lnTo>
                    <a:pt x="179865" y="44506"/>
                  </a:lnTo>
                  <a:lnTo>
                    <a:pt x="183011" y="51193"/>
                  </a:lnTo>
                  <a:lnTo>
                    <a:pt x="185511" y="58282"/>
                  </a:lnTo>
                  <a:lnTo>
                    <a:pt x="187336" y="65759"/>
                  </a:lnTo>
                  <a:lnTo>
                    <a:pt x="188454" y="73612"/>
                  </a:lnTo>
                  <a:lnTo>
                    <a:pt x="188834" y="81828"/>
                  </a:lnTo>
                </a:path>
              </a:pathLst>
            </a:custGeom>
            <a:noFill/>
            <a:ln w="21401" cap="rnd">
              <a:solidFill>
                <a:srgbClr val="300C41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59" name="Team"/>
            <p:cNvSpPr/>
            <p:nvPr/>
          </p:nvSpPr>
          <p:spPr>
            <a:xfrm>
              <a:off x="10006790" y="4634929"/>
              <a:ext cx="478377" cy="478377"/>
            </a:xfrm>
            <a:prstGeom prst="ellipse">
              <a:avLst/>
            </a:prstGeom>
            <a:solidFill>
              <a:srgbClr val="FFFFFF"/>
            </a:solidFill>
            <a:ln w="22660">
              <a:solidFill>
                <a:srgbClr val="8034B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0" name="Team member"/>
            <p:cNvSpPr/>
            <p:nvPr/>
          </p:nvSpPr>
          <p:spPr>
            <a:xfrm>
              <a:off x="10195624" y="4779701"/>
              <a:ext cx="100711" cy="100711"/>
            </a:xfrm>
            <a:prstGeom prst="ellipse">
              <a:avLst/>
            </a:prstGeom>
            <a:noFill/>
            <a:ln w="21401">
              <a:solidFill>
                <a:srgbClr val="300C41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1" name="Team member"/>
            <p:cNvSpPr/>
            <p:nvPr/>
          </p:nvSpPr>
          <p:spPr>
            <a:xfrm>
              <a:off x="10151562" y="4893000"/>
              <a:ext cx="188834" cy="81828"/>
            </a:xfrm>
            <a:custGeom>
              <a:avLst/>
              <a:gdLst/>
              <a:ahLst/>
              <a:cxnLst/>
              <a:rect l="l" t="t" r="r" b="b"/>
              <a:pathLst>
                <a:path w="188834" h="81828">
                  <a:moveTo>
                    <a:pt x="0" y="81828"/>
                  </a:moveTo>
                  <a:lnTo>
                    <a:pt x="380" y="73613"/>
                  </a:lnTo>
                  <a:lnTo>
                    <a:pt x="1498" y="65760"/>
                  </a:lnTo>
                  <a:lnTo>
                    <a:pt x="3323" y="58282"/>
                  </a:lnTo>
                  <a:lnTo>
                    <a:pt x="5823" y="51193"/>
                  </a:lnTo>
                  <a:lnTo>
                    <a:pt x="8969" y="44506"/>
                  </a:lnTo>
                  <a:lnTo>
                    <a:pt x="12729" y="38233"/>
                  </a:lnTo>
                  <a:lnTo>
                    <a:pt x="17072" y="32388"/>
                  </a:lnTo>
                  <a:lnTo>
                    <a:pt x="21966" y="26983"/>
                  </a:lnTo>
                  <a:lnTo>
                    <a:pt x="27381" y="22031"/>
                  </a:lnTo>
                  <a:lnTo>
                    <a:pt x="33286" y="17545"/>
                  </a:lnTo>
                  <a:lnTo>
                    <a:pt x="39649" y="13539"/>
                  </a:lnTo>
                  <a:lnTo>
                    <a:pt x="46439" y="10025"/>
                  </a:lnTo>
                  <a:lnTo>
                    <a:pt x="53626" y="7016"/>
                  </a:lnTo>
                  <a:lnTo>
                    <a:pt x="61178" y="4525"/>
                  </a:lnTo>
                  <a:lnTo>
                    <a:pt x="69064" y="2565"/>
                  </a:lnTo>
                  <a:lnTo>
                    <a:pt x="77254" y="1149"/>
                  </a:lnTo>
                  <a:lnTo>
                    <a:pt x="85715" y="290"/>
                  </a:lnTo>
                  <a:lnTo>
                    <a:pt x="94417" y="0"/>
                  </a:lnTo>
                  <a:lnTo>
                    <a:pt x="103119" y="290"/>
                  </a:lnTo>
                  <a:lnTo>
                    <a:pt x="111580" y="1149"/>
                  </a:lnTo>
                  <a:lnTo>
                    <a:pt x="119770" y="2565"/>
                  </a:lnTo>
                  <a:lnTo>
                    <a:pt x="127656" y="4525"/>
                  </a:lnTo>
                  <a:lnTo>
                    <a:pt x="135208" y="7016"/>
                  </a:lnTo>
                  <a:lnTo>
                    <a:pt x="142395" y="10025"/>
                  </a:lnTo>
                  <a:lnTo>
                    <a:pt x="149185" y="13539"/>
                  </a:lnTo>
                  <a:lnTo>
                    <a:pt x="155548" y="17545"/>
                  </a:lnTo>
                  <a:lnTo>
                    <a:pt x="161453" y="22031"/>
                  </a:lnTo>
                  <a:lnTo>
                    <a:pt x="166868" y="26983"/>
                  </a:lnTo>
                  <a:lnTo>
                    <a:pt x="171762" y="32388"/>
                  </a:lnTo>
                  <a:lnTo>
                    <a:pt x="176105" y="38233"/>
                  </a:lnTo>
                  <a:lnTo>
                    <a:pt x="179865" y="44506"/>
                  </a:lnTo>
                  <a:lnTo>
                    <a:pt x="183011" y="51193"/>
                  </a:lnTo>
                  <a:lnTo>
                    <a:pt x="185511" y="58282"/>
                  </a:lnTo>
                  <a:lnTo>
                    <a:pt x="187336" y="65760"/>
                  </a:lnTo>
                  <a:lnTo>
                    <a:pt x="188454" y="73613"/>
                  </a:lnTo>
                  <a:lnTo>
                    <a:pt x="188834" y="81828"/>
                  </a:lnTo>
                </a:path>
              </a:pathLst>
            </a:custGeom>
            <a:noFill/>
            <a:ln w="21401" cap="rnd">
              <a:solidFill>
                <a:srgbClr val="300C41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2" name="Team"/>
            <p:cNvSpPr/>
            <p:nvPr/>
          </p:nvSpPr>
          <p:spPr>
            <a:xfrm>
              <a:off x="8697547" y="4043251"/>
              <a:ext cx="478377" cy="478377"/>
            </a:xfrm>
            <a:prstGeom prst="ellipse">
              <a:avLst/>
            </a:prstGeom>
            <a:solidFill>
              <a:srgbClr val="FFFFFF"/>
            </a:solidFill>
            <a:ln w="22660">
              <a:solidFill>
                <a:srgbClr val="8034B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3" name="Team member"/>
            <p:cNvSpPr/>
            <p:nvPr/>
          </p:nvSpPr>
          <p:spPr>
            <a:xfrm>
              <a:off x="8886380" y="4188023"/>
              <a:ext cx="100711" cy="100711"/>
            </a:xfrm>
            <a:prstGeom prst="ellipse">
              <a:avLst/>
            </a:prstGeom>
            <a:noFill/>
            <a:ln w="21401">
              <a:solidFill>
                <a:srgbClr val="300C41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64" name="Team member"/>
            <p:cNvSpPr/>
            <p:nvPr/>
          </p:nvSpPr>
          <p:spPr>
            <a:xfrm>
              <a:off x="8842319" y="4301323"/>
              <a:ext cx="188834" cy="81828"/>
            </a:xfrm>
            <a:custGeom>
              <a:avLst/>
              <a:gdLst/>
              <a:ahLst/>
              <a:cxnLst/>
              <a:rect l="l" t="t" r="r" b="b"/>
              <a:pathLst>
                <a:path w="188834" h="81828">
                  <a:moveTo>
                    <a:pt x="0" y="81828"/>
                  </a:moveTo>
                  <a:lnTo>
                    <a:pt x="380" y="73612"/>
                  </a:lnTo>
                  <a:lnTo>
                    <a:pt x="1498" y="65759"/>
                  </a:lnTo>
                  <a:lnTo>
                    <a:pt x="3323" y="58282"/>
                  </a:lnTo>
                  <a:lnTo>
                    <a:pt x="5823" y="51193"/>
                  </a:lnTo>
                  <a:lnTo>
                    <a:pt x="8969" y="44506"/>
                  </a:lnTo>
                  <a:lnTo>
                    <a:pt x="12729" y="38233"/>
                  </a:lnTo>
                  <a:lnTo>
                    <a:pt x="17072" y="32388"/>
                  </a:lnTo>
                  <a:lnTo>
                    <a:pt x="21966" y="26983"/>
                  </a:lnTo>
                  <a:lnTo>
                    <a:pt x="27381" y="22031"/>
                  </a:lnTo>
                  <a:lnTo>
                    <a:pt x="33286" y="17545"/>
                  </a:lnTo>
                  <a:lnTo>
                    <a:pt x="39649" y="13539"/>
                  </a:lnTo>
                  <a:lnTo>
                    <a:pt x="46439" y="10025"/>
                  </a:lnTo>
                  <a:lnTo>
                    <a:pt x="53626" y="7016"/>
                  </a:lnTo>
                  <a:lnTo>
                    <a:pt x="61178" y="4525"/>
                  </a:lnTo>
                  <a:lnTo>
                    <a:pt x="69064" y="2565"/>
                  </a:lnTo>
                  <a:lnTo>
                    <a:pt x="77254" y="1149"/>
                  </a:lnTo>
                  <a:lnTo>
                    <a:pt x="85715" y="290"/>
                  </a:lnTo>
                  <a:lnTo>
                    <a:pt x="94417" y="0"/>
                  </a:lnTo>
                  <a:lnTo>
                    <a:pt x="103119" y="290"/>
                  </a:lnTo>
                  <a:lnTo>
                    <a:pt x="111580" y="1149"/>
                  </a:lnTo>
                  <a:lnTo>
                    <a:pt x="119770" y="2565"/>
                  </a:lnTo>
                  <a:lnTo>
                    <a:pt x="127656" y="4525"/>
                  </a:lnTo>
                  <a:lnTo>
                    <a:pt x="135208" y="7016"/>
                  </a:lnTo>
                  <a:lnTo>
                    <a:pt x="142395" y="10025"/>
                  </a:lnTo>
                  <a:lnTo>
                    <a:pt x="149185" y="13539"/>
                  </a:lnTo>
                  <a:lnTo>
                    <a:pt x="155548" y="17545"/>
                  </a:lnTo>
                  <a:lnTo>
                    <a:pt x="161453" y="22031"/>
                  </a:lnTo>
                  <a:lnTo>
                    <a:pt x="166868" y="26983"/>
                  </a:lnTo>
                  <a:lnTo>
                    <a:pt x="171762" y="32388"/>
                  </a:lnTo>
                  <a:lnTo>
                    <a:pt x="176105" y="38233"/>
                  </a:lnTo>
                  <a:lnTo>
                    <a:pt x="179865" y="44506"/>
                  </a:lnTo>
                  <a:lnTo>
                    <a:pt x="183011" y="51193"/>
                  </a:lnTo>
                  <a:lnTo>
                    <a:pt x="185511" y="58282"/>
                  </a:lnTo>
                  <a:lnTo>
                    <a:pt x="187336" y="65759"/>
                  </a:lnTo>
                  <a:lnTo>
                    <a:pt x="188454" y="73612"/>
                  </a:lnTo>
                  <a:lnTo>
                    <a:pt x="188834" y="81828"/>
                  </a:lnTo>
                </a:path>
              </a:pathLst>
            </a:custGeom>
            <a:noFill/>
            <a:ln w="21401" cap="rnd">
              <a:solidFill>
                <a:srgbClr val="300C41"/>
              </a:solidFill>
              <a:round/>
            </a:ln>
          </p:spPr>
          <p:txBody>
            <a:bodyPr rtlCol="0" anchor="ctr"/>
            <a:lstStyle/>
            <a:p>
              <a:pPr algn="ctr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00C41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4D2E5C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A292AA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A292AA"/>
                </a:solidFill>
                <a:latin typeface="Inter" panose="020B0502030000000004" pitchFamily="34" charset="0"/>
              </a:rPr>
              <a:t>09 / 10</a:t>
            </a:r>
          </a:p>
        </p:txBody>
      </p:sp>
      <p:sp>
        <p:nvSpPr>
          <p:cNvPr id="6" name="Eyebrow rule"/>
          <p:cNvSpPr/>
          <p:nvPr/>
        </p:nvSpPr>
        <p:spPr>
          <a:xfrm>
            <a:off x="585470" y="542290"/>
            <a:ext cx="194945" cy="19050"/>
          </a:xfrm>
          <a:prstGeom prst="rect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Eyebrow"/>
          <p:cNvSpPr txBox="1"/>
          <p:nvPr/>
        </p:nvSpPr>
        <p:spPr>
          <a:xfrm>
            <a:off x="877570" y="485140"/>
            <a:ext cx="381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spc="124">
                <a:solidFill>
                  <a:srgbClr val="DEE948"/>
                </a:solidFill>
                <a:latin typeface="Inter" panose="020B0502030000000004" pitchFamily="34" charset="0"/>
              </a:rPr>
              <a:t>THE RAISE</a:t>
            </a:r>
          </a:p>
        </p:txBody>
      </p:sp>
      <p:sp>
        <p:nvSpPr>
          <p:cNvPr id="8" name="Headline"/>
          <p:cNvSpPr txBox="1"/>
          <p:nvPr/>
        </p:nvSpPr>
        <p:spPr>
          <a:xfrm>
            <a:off x="585470" y="803361"/>
            <a:ext cx="10922000" cy="495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87400"/>
              </a:lnSpc>
              <a:spcBef>
                <a:spcPts val="0"/>
              </a:spcBef>
              <a:spcAft>
                <a:spcPts val="0"/>
              </a:spcAft>
            </a:pPr>
            <a:r>
              <a:rPr sz="3120" b="1" spc="-100">
                <a:solidFill>
                  <a:srgbClr val="FFFFFF"/>
                </a:solidFill>
                <a:latin typeface="Inter" panose="020B0502030000000004" pitchFamily="34" charset="0"/>
              </a:rPr>
              <a:t>Raising our </a:t>
            </a:r>
            <a:r>
              <a:rPr sz="3120" b="1" spc="-100">
                <a:solidFill>
                  <a:srgbClr val="DEE948"/>
                </a:solidFill>
                <a:latin typeface="Inter" panose="020B0502030000000004" pitchFamily="34" charset="0"/>
              </a:rPr>
              <a:t>Series B</a:t>
            </a:r>
          </a:p>
        </p:txBody>
      </p:sp>
      <p:cxnSp>
        <p:nvCxnSpPr>
          <p:cNvPr id="9" name="Milestone stem"/>
          <p:cNvCxnSpPr/>
          <p:nvPr/>
        </p:nvCxnSpPr>
        <p:spPr>
          <a:xfrm>
            <a:off x="1894737" y="4205307"/>
            <a:ext cx="0" cy="1082068"/>
          </a:xfrm>
          <a:prstGeom prst="line">
            <a:avLst/>
          </a:prstGeom>
          <a:noFill/>
          <a:ln w="12065">
            <a:solidFill>
              <a:srgbClr val="775F89"/>
            </a:solidFill>
            <a:prstDash val="sysDot"/>
          </a:ln>
        </p:spPr>
      </p:cxnSp>
      <p:cxnSp>
        <p:nvCxnSpPr>
          <p:cNvPr id="10" name="Milestone stem"/>
          <p:cNvCxnSpPr/>
          <p:nvPr/>
        </p:nvCxnSpPr>
        <p:spPr>
          <a:xfrm>
            <a:off x="4026604" y="3564082"/>
            <a:ext cx="0" cy="1723293"/>
          </a:xfrm>
          <a:prstGeom prst="line">
            <a:avLst/>
          </a:prstGeom>
          <a:noFill/>
          <a:ln w="12065">
            <a:solidFill>
              <a:srgbClr val="775F89"/>
            </a:solidFill>
            <a:prstDash val="sysDot"/>
          </a:ln>
        </p:spPr>
      </p:cxnSp>
      <p:cxnSp>
        <p:nvCxnSpPr>
          <p:cNvPr id="11" name="Milestone stem"/>
          <p:cNvCxnSpPr/>
          <p:nvPr/>
        </p:nvCxnSpPr>
        <p:spPr>
          <a:xfrm>
            <a:off x="6096000" y="3023048"/>
            <a:ext cx="0" cy="2264327"/>
          </a:xfrm>
          <a:prstGeom prst="line">
            <a:avLst/>
          </a:prstGeom>
          <a:noFill/>
          <a:ln w="12065">
            <a:solidFill>
              <a:srgbClr val="775F89"/>
            </a:solidFill>
            <a:prstDash val="sysDot"/>
          </a:ln>
        </p:spPr>
      </p:cxnSp>
      <p:cxnSp>
        <p:nvCxnSpPr>
          <p:cNvPr id="12" name="Milestone stem"/>
          <p:cNvCxnSpPr/>
          <p:nvPr/>
        </p:nvCxnSpPr>
        <p:spPr>
          <a:xfrm>
            <a:off x="10047374" y="2401861"/>
            <a:ext cx="0" cy="2885514"/>
          </a:xfrm>
          <a:prstGeom prst="line">
            <a:avLst/>
          </a:prstGeom>
          <a:noFill/>
          <a:ln w="12065">
            <a:solidFill>
              <a:srgbClr val="775F89"/>
            </a:solidFill>
            <a:prstDash val="sysDot"/>
          </a:ln>
        </p:spPr>
      </p:cxnSp>
      <p:graphicFrame>
        <p:nvGraphicFramePr>
          <p:cNvPr id="13" name="Chart: growth curve (traced, ARR masked)"/>
          <p:cNvGraphicFramePr>
            <a:graphicFrameLocks noGrp="1"/>
          </p:cNvGraphicFramePr>
          <p:nvPr/>
        </p:nvGraphicFramePr>
        <p:xfrm>
          <a:off x="1646738" y="2285584"/>
          <a:ext cx="9679429" cy="285756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cxnSp>
        <p:nvCxnSpPr>
          <p:cNvPr id="14" name="Time axis"/>
          <p:cNvCxnSpPr/>
          <p:nvPr/>
        </p:nvCxnSpPr>
        <p:spPr>
          <a:xfrm>
            <a:off x="665623" y="5071963"/>
            <a:ext cx="10660371" cy="0"/>
          </a:xfrm>
          <a:prstGeom prst="line">
            <a:avLst/>
          </a:prstGeom>
          <a:noFill/>
          <a:ln w="16031">
            <a:solidFill>
              <a:srgbClr val="927EA5"/>
            </a:solidFill>
          </a:ln>
        </p:spPr>
      </p:cxnSp>
      <p:sp>
        <p:nvSpPr>
          <p:cNvPr id="15" name="Time axis arrow"/>
          <p:cNvSpPr/>
          <p:nvPr/>
        </p:nvSpPr>
        <p:spPr>
          <a:xfrm>
            <a:off x="11305956" y="4986800"/>
            <a:ext cx="160306" cy="170326"/>
          </a:xfrm>
          <a:custGeom>
            <a:avLst/>
            <a:gdLst/>
            <a:ahLst/>
            <a:cxnLst/>
            <a:rect l="l" t="t" r="r" b="b"/>
            <a:pathLst>
              <a:path w="160306" h="170326">
                <a:moveTo>
                  <a:pt x="0" y="0"/>
                </a:moveTo>
                <a:lnTo>
                  <a:pt x="160306" y="85163"/>
                </a:lnTo>
                <a:lnTo>
                  <a:pt x="0" y="170326"/>
                </a:lnTo>
                <a:close/>
              </a:path>
            </a:pathLst>
          </a:custGeom>
          <a:solidFill>
            <a:srgbClr val="927EA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We are here dot"/>
          <p:cNvSpPr/>
          <p:nvPr/>
        </p:nvSpPr>
        <p:spPr>
          <a:xfrm>
            <a:off x="3961480" y="4876800"/>
            <a:ext cx="130249" cy="130249"/>
          </a:xfrm>
          <a:prstGeom prst="ellipse">
            <a:avLst/>
          </a:prstGeom>
          <a:solidFill>
            <a:srgbClr val="DEE948"/>
          </a:solidFill>
          <a:ln w="25048">
            <a:solidFill>
              <a:srgbClr val="300C4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Milestone"/>
          <p:cNvSpPr txBox="1"/>
          <p:nvPr/>
        </p:nvSpPr>
        <p:spPr>
          <a:xfrm>
            <a:off x="1094740" y="3729347"/>
            <a:ext cx="2032000" cy="431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99700"/>
              </a:lnSpc>
              <a:spcBef>
                <a:spcPts val="0"/>
              </a:spcBef>
              <a:spcAft>
                <a:spcPts val="0"/>
              </a:spcAft>
            </a:pPr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Shared email</a:t>
            </a:r>
            <a:br/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address</a:t>
            </a:r>
          </a:p>
        </p:txBody>
      </p:sp>
      <p:sp>
        <p:nvSpPr>
          <p:cNvPr id="18" name="Masked value"/>
          <p:cNvSpPr/>
          <p:nvPr/>
        </p:nvSpPr>
        <p:spPr>
          <a:xfrm>
            <a:off x="1546757" y="5378450"/>
            <a:ext cx="450850" cy="238760"/>
          </a:xfrm>
          <a:prstGeom prst="roundRect">
            <a:avLst>
              <a:gd name="adj" fmla="val 18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spc="24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19" name="ARR label"/>
          <p:cNvSpPr txBox="1"/>
          <p:nvPr/>
        </p:nvSpPr>
        <p:spPr>
          <a:xfrm>
            <a:off x="2040787" y="5459730"/>
            <a:ext cx="381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ARR</a:t>
            </a:r>
          </a:p>
        </p:txBody>
      </p:sp>
      <p:sp>
        <p:nvSpPr>
          <p:cNvPr id="20" name="Milestone"/>
          <p:cNvSpPr txBox="1"/>
          <p:nvPr/>
        </p:nvSpPr>
        <p:spPr>
          <a:xfrm>
            <a:off x="3007360" y="3089267"/>
            <a:ext cx="2032000" cy="431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99700"/>
              </a:lnSpc>
              <a:spcBef>
                <a:spcPts val="0"/>
              </a:spcBef>
              <a:spcAft>
                <a:spcPts val="0"/>
              </a:spcAft>
            </a:pPr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Collaborative</a:t>
            </a:r>
            <a:br/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Communication</a:t>
            </a:r>
          </a:p>
        </p:txBody>
      </p:sp>
      <p:sp>
        <p:nvSpPr>
          <p:cNvPr id="21" name="Masked value"/>
          <p:cNvSpPr/>
          <p:nvPr/>
        </p:nvSpPr>
        <p:spPr>
          <a:xfrm>
            <a:off x="3678624" y="5378450"/>
            <a:ext cx="450850" cy="238760"/>
          </a:xfrm>
          <a:prstGeom prst="roundRect">
            <a:avLst>
              <a:gd name="adj" fmla="val 18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spc="24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22" name="ARR label"/>
          <p:cNvSpPr txBox="1"/>
          <p:nvPr/>
        </p:nvSpPr>
        <p:spPr>
          <a:xfrm>
            <a:off x="4172654" y="5459730"/>
            <a:ext cx="381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ARR</a:t>
            </a:r>
          </a:p>
        </p:txBody>
      </p:sp>
      <p:sp>
        <p:nvSpPr>
          <p:cNvPr id="23" name="Milestone"/>
          <p:cNvSpPr txBox="1"/>
          <p:nvPr/>
        </p:nvSpPr>
        <p:spPr>
          <a:xfrm>
            <a:off x="5080635" y="2548247"/>
            <a:ext cx="2032000" cy="4318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99700"/>
              </a:lnSpc>
              <a:spcBef>
                <a:spcPts val="0"/>
              </a:spcBef>
              <a:spcAft>
                <a:spcPts val="0"/>
              </a:spcAft>
            </a:pPr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Good email client</a:t>
            </a:r>
            <a:br/>
            <a:r>
              <a:rPr sz="1360" b="1" spc="-14">
                <a:solidFill>
                  <a:srgbClr val="FFFFFF"/>
                </a:solidFill>
                <a:latin typeface="Inter" panose="020B0502030000000004" pitchFamily="34" charset="0"/>
              </a:rPr>
              <a:t>Extensible platform</a:t>
            </a:r>
          </a:p>
        </p:txBody>
      </p:sp>
      <p:sp>
        <p:nvSpPr>
          <p:cNvPr id="24" name="Masked value"/>
          <p:cNvSpPr/>
          <p:nvPr/>
        </p:nvSpPr>
        <p:spPr>
          <a:xfrm>
            <a:off x="5748020" y="5378450"/>
            <a:ext cx="450850" cy="238760"/>
          </a:xfrm>
          <a:prstGeom prst="roundRect">
            <a:avLst>
              <a:gd name="adj" fmla="val 18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spc="24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25" name="ARR label"/>
          <p:cNvSpPr txBox="1"/>
          <p:nvPr/>
        </p:nvSpPr>
        <p:spPr>
          <a:xfrm>
            <a:off x="6242050" y="5459730"/>
            <a:ext cx="381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ARR</a:t>
            </a:r>
          </a:p>
        </p:txBody>
      </p:sp>
      <p:sp>
        <p:nvSpPr>
          <p:cNvPr id="26" name="Milestone"/>
          <p:cNvSpPr txBox="1"/>
          <p:nvPr/>
        </p:nvSpPr>
        <p:spPr>
          <a:xfrm>
            <a:off x="9036685" y="2135497"/>
            <a:ext cx="203200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99700"/>
              </a:lnSpc>
              <a:spcBef>
                <a:spcPts val="0"/>
              </a:spcBef>
              <a:spcAft>
                <a:spcPts val="0"/>
              </a:spcAft>
            </a:pPr>
            <a:r>
              <a:rPr sz="1360" b="1" spc="-14">
                <a:solidFill>
                  <a:srgbClr val="E2DCF6"/>
                </a:solidFill>
                <a:latin typeface="Inter" panose="020B0502030000000004" pitchFamily="34" charset="0"/>
              </a:rPr>
              <a:t>Confidential</a:t>
            </a:r>
          </a:p>
        </p:txBody>
      </p:sp>
      <p:sp>
        <p:nvSpPr>
          <p:cNvPr id="27" name="Masked value"/>
          <p:cNvSpPr/>
          <p:nvPr/>
        </p:nvSpPr>
        <p:spPr>
          <a:xfrm>
            <a:off x="9699394" y="5378450"/>
            <a:ext cx="450850" cy="238760"/>
          </a:xfrm>
          <a:prstGeom prst="roundRect">
            <a:avLst>
              <a:gd name="adj" fmla="val 18085"/>
            </a:avLst>
          </a:prstGeom>
          <a:pattFill prst="wdUpDiag">
            <a:fgClr>
              <a:srgbClr val="49295A"/>
            </a:fgClr>
            <a:bgClr>
              <a:srgbClr val="300C41"/>
            </a:bgClr>
          </a:pattFill>
          <a:ln w="9525">
            <a:solidFill>
              <a:srgbClr val="89749C"/>
            </a:solidFill>
            <a:prstDash val="sysDash"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 spc="24">
                <a:solidFill>
                  <a:srgbClr val="DAD3DD"/>
                </a:solidFill>
                <a:latin typeface="Inter" panose="020B0502030000000004" pitchFamily="34" charset="0"/>
              </a:rPr>
              <a:t>$xx</a:t>
            </a:r>
          </a:p>
        </p:txBody>
      </p:sp>
      <p:sp>
        <p:nvSpPr>
          <p:cNvPr id="28" name="ARR label"/>
          <p:cNvSpPr txBox="1"/>
          <p:nvPr/>
        </p:nvSpPr>
        <p:spPr>
          <a:xfrm>
            <a:off x="10193424" y="5459730"/>
            <a:ext cx="381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ARR</a:t>
            </a:r>
          </a:p>
        </p:txBody>
      </p:sp>
      <p:sp>
        <p:nvSpPr>
          <p:cNvPr id="29" name="We are here pointer"/>
          <p:cNvSpPr/>
          <p:nvPr/>
        </p:nvSpPr>
        <p:spPr>
          <a:xfrm rot="10800000">
            <a:off x="3963670" y="4780280"/>
            <a:ext cx="121920" cy="60960"/>
          </a:xfrm>
          <a:prstGeom prst="triangle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We are here"/>
          <p:cNvSpPr/>
          <p:nvPr/>
        </p:nvSpPr>
        <p:spPr>
          <a:xfrm>
            <a:off x="3497580" y="4541520"/>
            <a:ext cx="1054100" cy="241300"/>
          </a:xfrm>
          <a:prstGeom prst="roundRect">
            <a:avLst>
              <a:gd name="adj" fmla="val 50000"/>
            </a:avLst>
          </a:prstGeom>
          <a:solidFill>
            <a:srgbClr val="DEE948"/>
          </a:solidFill>
          <a:ln>
            <a:noFill/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80" b="1" spc="70">
                <a:solidFill>
                  <a:srgbClr val="300C41"/>
                </a:solidFill>
                <a:latin typeface="Inter" panose="020B0502030000000004" pitchFamily="34" charset="0"/>
              </a:rPr>
              <a:t>WE ARE HERE</a:t>
            </a:r>
          </a:p>
        </p:txBody>
      </p:sp>
      <p:sp>
        <p:nvSpPr>
          <p:cNvPr id="31" name="Caption"/>
          <p:cNvSpPr txBox="1"/>
          <p:nvPr/>
        </p:nvSpPr>
        <p:spPr>
          <a:xfrm>
            <a:off x="585470" y="6014720"/>
            <a:ext cx="10160000" cy="139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0" b="1">
                <a:solidFill>
                  <a:srgbClr val="B0A2C3"/>
                </a:solidFill>
                <a:latin typeface="Inter" panose="020B0502030000000004" pitchFamily="34" charset="0"/>
              </a:rPr>
              <a:t>Curve traced from the original.</a:t>
            </a:r>
            <a:r>
              <a:rPr sz="810" b="0">
                <a:solidFill>
                  <a:srgbClr val="B0A2C3"/>
                </a:solidFill>
                <a:latin typeface="Inter" panose="020B0502030000000004" pitchFamily="34" charset="0"/>
              </a:rPr>
              <a:t> ARR at each stage was masked by Front ($xx) and stays masked.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5C2286"/>
            </a:gs>
            <a:gs pos="8000">
              <a:srgbClr val="561F7C"/>
            </a:gs>
            <a:gs pos="16000">
              <a:srgbClr val="4D1A6E"/>
            </a:gs>
            <a:gs pos="24000">
              <a:srgbClr val="43165F"/>
            </a:gs>
            <a:gs pos="32000">
              <a:srgbClr val="3A1151"/>
            </a:gs>
            <a:gs pos="40000">
              <a:srgbClr val="340E47"/>
            </a:gs>
            <a:gs pos="48000">
              <a:srgbClr val="300C41"/>
            </a:gs>
            <a:gs pos="100000">
              <a:srgbClr val="300C41"/>
            </a:gs>
          </a:gsLst>
          <a:path path="circle">
            <a:fillToRect l="88000" t="38000" r="12000" b="62000"/>
          </a:path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2" name="Footer rule"/>
          <p:cNvCxnSpPr/>
          <p:nvPr/>
        </p:nvCxnSpPr>
        <p:spPr>
          <a:xfrm>
            <a:off x="585470" y="6339840"/>
            <a:ext cx="11021060" cy="0"/>
          </a:xfrm>
          <a:prstGeom prst="line">
            <a:avLst/>
          </a:prstGeom>
          <a:noFill/>
          <a:ln w="9525">
            <a:solidFill>
              <a:srgbClr val="4D2E5C"/>
            </a:solidFill>
          </a:ln>
        </p:spPr>
      </p:cxnSp>
      <p:sp>
        <p:nvSpPr>
          <p:cNvPr id="3" name="Footer left"/>
          <p:cNvSpPr txBox="1"/>
          <p:nvPr/>
        </p:nvSpPr>
        <p:spPr>
          <a:xfrm>
            <a:off x="585470" y="6473190"/>
            <a:ext cx="1905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Front · Series B · 2018</a:t>
            </a:r>
          </a:p>
        </p:txBody>
      </p:sp>
      <p:sp>
        <p:nvSpPr>
          <p:cNvPr id="4" name="Footer disclaimer"/>
          <p:cNvSpPr txBox="1"/>
          <p:nvPr/>
        </p:nvSpPr>
        <p:spPr>
          <a:xfrm>
            <a:off x="3228340" y="6473190"/>
            <a:ext cx="635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710" b="0">
                <a:solidFill>
                  <a:srgbClr val="A292AA"/>
                </a:solidFill>
                <a:latin typeface="Inter" panose="020B0502030000000004" pitchFamily="34" charset="0"/>
              </a:rPr>
              <a:t>Concept redesign of Front's public Series B deck (2018) · not affiliated with Front · </a:t>
            </a:r>
            <a:r>
              <a:rPr sz="710" b="0" u="sng">
                <a:solidFill>
                  <a:srgbClr val="A292AA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Original deck</a:t>
            </a:r>
          </a:p>
        </p:txBody>
      </p:sp>
      <p:sp>
        <p:nvSpPr>
          <p:cNvPr id="5" name="Footer page"/>
          <p:cNvSpPr txBox="1"/>
          <p:nvPr/>
        </p:nvSpPr>
        <p:spPr>
          <a:xfrm>
            <a:off x="10336530" y="6473190"/>
            <a:ext cx="1270000" cy="127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10" b="1">
                <a:solidFill>
                  <a:srgbClr val="A292AA"/>
                </a:solidFill>
                <a:latin typeface="Inter" panose="020B0502030000000004" pitchFamily="34" charset="0"/>
              </a:rPr>
              <a:t>10 / 10</a:t>
            </a:r>
          </a:p>
        </p:txBody>
      </p:sp>
      <p:sp>
        <p:nvSpPr>
          <p:cNvPr id="6" name="Front wordmark"/>
          <p:cNvSpPr txBox="1"/>
          <p:nvPr/>
        </p:nvSpPr>
        <p:spPr>
          <a:xfrm>
            <a:off x="585470" y="436880"/>
            <a:ext cx="889000" cy="3810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spc="-108">
                <a:solidFill>
                  <a:srgbClr val="FFFFFF"/>
                </a:solidFill>
                <a:latin typeface="Inter" panose="020B0502030000000004" pitchFamily="34" charset="0"/>
              </a:rPr>
              <a:t>Front</a:t>
            </a:r>
          </a:p>
        </p:txBody>
      </p:sp>
      <p:sp>
        <p:nvSpPr>
          <p:cNvPr id="7" name="Wordmark dot"/>
          <p:cNvSpPr/>
          <p:nvPr/>
        </p:nvSpPr>
        <p:spPr>
          <a:xfrm>
            <a:off x="1369060" y="638810"/>
            <a:ext cx="87630" cy="87630"/>
          </a:xfrm>
          <a:prstGeom prst="ellipse">
            <a:avLst/>
          </a:prstGeom>
          <a:solidFill>
            <a:srgbClr val="DEE94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oncept redesign pill"/>
          <p:cNvSpPr/>
          <p:nvPr/>
        </p:nvSpPr>
        <p:spPr>
          <a:xfrm>
            <a:off x="10082530" y="485140"/>
            <a:ext cx="1524000" cy="28575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DEE948">
                <a:alpha val="55000"/>
              </a:srgbClr>
            </a:solidFill>
          </a:ln>
        </p:spPr>
        <p:txBody>
          <a:bodyPr rtlCol="0" anchor="ctr" wrap="none" lIns="0" tIns="0" rIns="0" bIns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30" b="1" spc="83">
                <a:solidFill>
                  <a:srgbClr val="DEE948"/>
                </a:solidFill>
                <a:latin typeface="Inter" panose="020B0502030000000004" pitchFamily="34" charset="0"/>
              </a:rPr>
              <a:t>CONCEPT REDESIGN</a:t>
            </a:r>
          </a:p>
        </p:txBody>
      </p:sp>
      <p:sp>
        <p:nvSpPr>
          <p:cNvPr id="9" name="Thanks"/>
          <p:cNvSpPr txBox="1"/>
          <p:nvPr/>
        </p:nvSpPr>
        <p:spPr>
          <a:xfrm>
            <a:off x="585470" y="2245360"/>
            <a:ext cx="5080000" cy="1549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980" b="1" spc="-599">
                <a:solidFill>
                  <a:srgbClr val="FFFFFF"/>
                </a:solidFill>
                <a:latin typeface="Inter" panose="020B0502030000000004" pitchFamily="34" charset="0"/>
              </a:rPr>
              <a:t>Thanks</a:t>
            </a:r>
            <a:r>
              <a:rPr sz="9980" b="1" spc="-599">
                <a:solidFill>
                  <a:srgbClr val="DEE948"/>
                </a:solidFill>
                <a:latin typeface="Inter" panose="020B0502030000000004" pitchFamily="34" charset="0"/>
              </a:rPr>
              <a:t>.</a:t>
            </a:r>
          </a:p>
        </p:txBody>
      </p:sp>
      <p:sp>
        <p:nvSpPr>
          <p:cNvPr id="10" name="Credits"/>
          <p:cNvSpPr txBox="1"/>
          <p:nvPr/>
        </p:nvSpPr>
        <p:spPr>
          <a:xfrm>
            <a:off x="585470" y="3807664"/>
            <a:ext cx="3302000" cy="711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1236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E2DCF6"/>
                </a:solidFill>
                <a:latin typeface="Inter" panose="020B0502030000000004" pitchFamily="34" charset="0"/>
              </a:rPr>
              <a:t>Original deck by Front, published by</a:t>
            </a:r>
            <a:br/>
            <a:r>
              <a:rPr sz="1150" b="0">
                <a:solidFill>
                  <a:srgbClr val="E2DCF6"/>
                </a:solidFill>
                <a:latin typeface="Inter" panose="020B0502030000000004" pitchFamily="34" charset="0"/>
              </a:rPr>
              <a:t>Mathilde Collin in 2018 (</a:t>
            </a:r>
            <a:r>
              <a:rPr sz="1150" b="0" u="sng">
                <a:solidFill>
                  <a:srgbClr val="FFFFFF"/>
                </a:solidFill>
                <a:latin typeface="Inter" panose="020B050203000000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SlideShare</a:t>
            </a:r>
            <a:r>
              <a:rPr sz="1150" b="0">
                <a:solidFill>
                  <a:srgbClr val="E2DCF6"/>
                </a:solidFill>
                <a:latin typeface="Inter" panose="020B0502030000000004" pitchFamily="34" charset="0"/>
              </a:rPr>
              <a:t>).</a:t>
            </a:r>
            <a:br/>
            <a:r>
              <a:rPr sz="1150" b="0">
                <a:solidFill>
                  <a:srgbClr val="E2DCF6"/>
                </a:solidFill>
                <a:latin typeface="Inter" panose="020B0502030000000004" pitchFamily="34" charset="0"/>
              </a:rPr>
              <a:t>Concept redesign by Artrix Studio.</a:t>
            </a:r>
          </a:p>
        </p:txBody>
      </p:sp>
      <p:cxnSp>
        <p:nvCxnSpPr>
          <p:cNvPr id="11" name="Stat rule"/>
          <p:cNvCxnSpPr/>
          <p:nvPr/>
        </p:nvCxnSpPr>
        <p:spPr>
          <a:xfrm>
            <a:off x="5821680" y="2552065"/>
            <a:ext cx="2806700" cy="0"/>
          </a:xfrm>
          <a:prstGeom prst="line">
            <a:avLst/>
          </a:prstGeom>
          <a:noFill/>
          <a:ln w="19050">
            <a:solidFill>
              <a:srgbClr val="DEE948"/>
            </a:solidFill>
          </a:ln>
        </p:spPr>
      </p:cxnSp>
      <p:sp>
        <p:nvSpPr>
          <p:cNvPr id="12" name="Stat"/>
          <p:cNvSpPr txBox="1"/>
          <p:nvPr/>
        </p:nvSpPr>
        <p:spPr>
          <a:xfrm>
            <a:off x="5821680" y="2626360"/>
            <a:ext cx="27305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87">
                <a:solidFill>
                  <a:srgbClr val="FFFFFF"/>
                </a:solidFill>
                <a:latin typeface="Inter" panose="020B0502030000000004" pitchFamily="34" charset="0"/>
              </a:rPr>
              <a:t>2,300</a:t>
            </a:r>
          </a:p>
        </p:txBody>
      </p:sp>
      <p:sp>
        <p:nvSpPr>
          <p:cNvPr id="13" name="Stat label"/>
          <p:cNvSpPr txBox="1"/>
          <p:nvPr/>
        </p:nvSpPr>
        <p:spPr>
          <a:xfrm>
            <a:off x="5821680" y="3219450"/>
            <a:ext cx="27305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2DCF6"/>
                </a:solidFill>
                <a:latin typeface="Inter" panose="020B0502030000000004" pitchFamily="34" charset="0"/>
              </a:rPr>
              <a:t>companies use Front today</a:t>
            </a:r>
          </a:p>
        </p:txBody>
      </p:sp>
      <p:cxnSp>
        <p:nvCxnSpPr>
          <p:cNvPr id="14" name="Stat rule"/>
          <p:cNvCxnSpPr/>
          <p:nvPr/>
        </p:nvCxnSpPr>
        <p:spPr>
          <a:xfrm>
            <a:off x="8799830" y="2552065"/>
            <a:ext cx="2806700" cy="0"/>
          </a:xfrm>
          <a:prstGeom prst="line">
            <a:avLst/>
          </a:prstGeom>
          <a:noFill/>
          <a:ln w="19050">
            <a:solidFill>
              <a:srgbClr val="DEE948"/>
            </a:solidFill>
          </a:ln>
        </p:spPr>
      </p:cxnSp>
      <p:sp>
        <p:nvSpPr>
          <p:cNvPr id="15" name="Stat"/>
          <p:cNvSpPr txBox="1"/>
          <p:nvPr/>
        </p:nvSpPr>
        <p:spPr>
          <a:xfrm>
            <a:off x="8799830" y="2626360"/>
            <a:ext cx="27305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87">
                <a:solidFill>
                  <a:srgbClr val="FFFFFF"/>
                </a:solidFill>
                <a:latin typeface="Inter" panose="020B0502030000000004" pitchFamily="34" charset="0"/>
              </a:rPr>
              <a:t>150%</a:t>
            </a:r>
          </a:p>
        </p:txBody>
      </p:sp>
      <p:sp>
        <p:nvSpPr>
          <p:cNvPr id="16" name="Stat label"/>
          <p:cNvSpPr txBox="1"/>
          <p:nvPr/>
        </p:nvSpPr>
        <p:spPr>
          <a:xfrm>
            <a:off x="8799830" y="3219450"/>
            <a:ext cx="27305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2DCF6"/>
                </a:solidFill>
                <a:latin typeface="Inter" panose="020B0502030000000004" pitchFamily="34" charset="0"/>
              </a:rPr>
              <a:t>net retention rate at 1 year</a:t>
            </a:r>
          </a:p>
        </p:txBody>
      </p:sp>
      <p:cxnSp>
        <p:nvCxnSpPr>
          <p:cNvPr id="17" name="Stat rule"/>
          <p:cNvCxnSpPr/>
          <p:nvPr/>
        </p:nvCxnSpPr>
        <p:spPr>
          <a:xfrm>
            <a:off x="5821680" y="3561715"/>
            <a:ext cx="2806700" cy="0"/>
          </a:xfrm>
          <a:prstGeom prst="line">
            <a:avLst/>
          </a:prstGeom>
          <a:noFill/>
          <a:ln w="19050">
            <a:solidFill>
              <a:srgbClr val="DEE948"/>
            </a:solidFill>
          </a:ln>
        </p:spPr>
      </p:cxnSp>
      <p:sp>
        <p:nvSpPr>
          <p:cNvPr id="18" name="Stat"/>
          <p:cNvSpPr txBox="1"/>
          <p:nvPr/>
        </p:nvSpPr>
        <p:spPr>
          <a:xfrm>
            <a:off x="5821680" y="3636010"/>
            <a:ext cx="27305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87">
                <a:solidFill>
                  <a:srgbClr val="FFFFFF"/>
                </a:solidFill>
                <a:latin typeface="Inter" panose="020B0502030000000004" pitchFamily="34" charset="0"/>
              </a:rPr>
              <a:t>2.5</a:t>
            </a:r>
            <a:r>
              <a:rPr sz="1440" b="1">
                <a:solidFill>
                  <a:srgbClr val="FFFFFF"/>
                </a:solidFill>
                <a:latin typeface="Inter" panose="020B0502030000000004" pitchFamily="34" charset="0"/>
              </a:rPr>
              <a:t> </a:t>
            </a:r>
            <a:r>
              <a:rPr sz="1650" b="1" spc="-33">
                <a:solidFill>
                  <a:srgbClr val="FFFFFF"/>
                </a:solidFill>
                <a:latin typeface="Inter" panose="020B0502030000000004" pitchFamily="34" charset="0"/>
              </a:rPr>
              <a:t>hours</a:t>
            </a:r>
          </a:p>
        </p:txBody>
      </p:sp>
      <p:sp>
        <p:nvSpPr>
          <p:cNvPr id="19" name="Stat label"/>
          <p:cNvSpPr txBox="1"/>
          <p:nvPr/>
        </p:nvSpPr>
        <p:spPr>
          <a:xfrm>
            <a:off x="5821680" y="4229100"/>
            <a:ext cx="27305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2DCF6"/>
                </a:solidFill>
                <a:latin typeface="Inter" panose="020B0502030000000004" pitchFamily="34" charset="0"/>
              </a:rPr>
              <a:t>per user per day</a:t>
            </a:r>
          </a:p>
        </p:txBody>
      </p:sp>
      <p:cxnSp>
        <p:nvCxnSpPr>
          <p:cNvPr id="20" name="Stat rule"/>
          <p:cNvCxnSpPr/>
          <p:nvPr/>
        </p:nvCxnSpPr>
        <p:spPr>
          <a:xfrm>
            <a:off x="8799830" y="3561715"/>
            <a:ext cx="2806700" cy="0"/>
          </a:xfrm>
          <a:prstGeom prst="line">
            <a:avLst/>
          </a:prstGeom>
          <a:noFill/>
          <a:ln w="19050">
            <a:solidFill>
              <a:srgbClr val="DEE948"/>
            </a:solidFill>
          </a:ln>
        </p:spPr>
      </p:cxnSp>
      <p:sp>
        <p:nvSpPr>
          <p:cNvPr id="21" name="Stat"/>
          <p:cNvSpPr txBox="1"/>
          <p:nvPr/>
        </p:nvSpPr>
        <p:spPr>
          <a:xfrm>
            <a:off x="8799830" y="3636010"/>
            <a:ext cx="2730500" cy="584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740" b="1" spc="-187">
                <a:solidFill>
                  <a:srgbClr val="FFFFFF"/>
                </a:solidFill>
                <a:latin typeface="Inter" panose="020B0502030000000004" pitchFamily="34" charset="0"/>
              </a:rPr>
              <a:t>64%</a:t>
            </a:r>
          </a:p>
        </p:txBody>
      </p:sp>
      <p:sp>
        <p:nvSpPr>
          <p:cNvPr id="22" name="Stat label"/>
          <p:cNvSpPr txBox="1"/>
          <p:nvPr/>
        </p:nvSpPr>
        <p:spPr>
          <a:xfrm>
            <a:off x="8799830" y="4229100"/>
            <a:ext cx="2730500" cy="152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80" b="0">
                <a:solidFill>
                  <a:srgbClr val="E2DCF6"/>
                </a:solidFill>
                <a:latin typeface="Inter" panose="020B0502030000000004" pitchFamily="34" charset="0"/>
              </a:rPr>
              <a:t>DAU / MAU ratio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nter" panose="020B05020300000000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 panose="020B05020300000000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 Series B (2018), concept redesign</dc:title>
  <dc:subject>Concept redesign of Front's public Series B deck (2018) · not affiliated with Front</dc:subject>
  <dc:creator>Artrix Studio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